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8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9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0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  <p:sldMasterId id="2147483687" r:id="rId2"/>
    <p:sldMasterId id="2147483699" r:id="rId3"/>
    <p:sldMasterId id="2147483706" r:id="rId4"/>
    <p:sldMasterId id="2147483735" r:id="rId5"/>
    <p:sldMasterId id="2147483745" r:id="rId6"/>
    <p:sldMasterId id="2147483764" r:id="rId7"/>
    <p:sldMasterId id="2147483782" r:id="rId8"/>
    <p:sldMasterId id="2147483806" r:id="rId9"/>
    <p:sldMasterId id="2147483844" r:id="rId10"/>
    <p:sldMasterId id="2147483861" r:id="rId11"/>
  </p:sldMasterIdLst>
  <p:notesMasterIdLst>
    <p:notesMasterId r:id="rId26"/>
  </p:notesMasterIdLst>
  <p:handoutMasterIdLst>
    <p:handoutMasterId r:id="rId27"/>
  </p:handoutMasterIdLst>
  <p:sldIdLst>
    <p:sldId id="2147378854" r:id="rId12"/>
    <p:sldId id="9233" r:id="rId13"/>
    <p:sldId id="2147378862" r:id="rId14"/>
    <p:sldId id="2147378866" r:id="rId15"/>
    <p:sldId id="2147378724" r:id="rId16"/>
    <p:sldId id="2147378726" r:id="rId17"/>
    <p:sldId id="2147378727" r:id="rId18"/>
    <p:sldId id="2147378867" r:id="rId19"/>
    <p:sldId id="2147378868" r:id="rId20"/>
    <p:sldId id="2147378869" r:id="rId21"/>
    <p:sldId id="2147378870" r:id="rId22"/>
    <p:sldId id="2147378635" r:id="rId23"/>
    <p:sldId id="2147378772" r:id="rId24"/>
    <p:sldId id="260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54C6EB6-CD18-5CD5-317F-076B8C2A92F4}" name="Henry Huan Yu Lin" initials="HH" userId="S::henry.lin@Novascopedx.com::7c26bdc0-1d03-422b-9ecf-1af9c765847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8B90"/>
    <a:srgbClr val="FFF0CD"/>
    <a:srgbClr val="FFE9B7"/>
    <a:srgbClr val="FFD57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21" autoAdjust="0"/>
    <p:restoredTop sz="87671" autoAdjust="0"/>
  </p:normalViewPr>
  <p:slideViewPr>
    <p:cSldViewPr snapToGrid="0">
      <p:cViewPr>
        <p:scale>
          <a:sx n="76" d="100"/>
          <a:sy n="76" d="100"/>
        </p:scale>
        <p:origin x="440" y="4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680"/>
    </p:cViewPr>
  </p:sorterViewPr>
  <p:notesViewPr>
    <p:cSldViewPr snapToGrid="0">
      <p:cViewPr varScale="1">
        <p:scale>
          <a:sx n="56" d="100"/>
          <a:sy n="56" d="100"/>
        </p:scale>
        <p:origin x="258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microsoft.com/office/2018/10/relationships/authors" Target="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D14E89A1-FE55-F042-43B9-8D620CA316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5A9FDA9-66CA-7237-7980-9A87F62448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BB1BA-4A40-4722-A7A0-48432CE36281}" type="datetimeFigureOut">
              <a:rPr lang="zh-TW" altLang="en-US" smtClean="0"/>
              <a:t>2026/1/24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2321D3F-92A5-D3DC-368A-0E5CBCB800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4CDD936-A402-8B54-23E4-72A95966D9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1A2FA-799E-4170-B451-C5D68AC5B2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0614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9A994-3DF9-4AA1-B93A-D60C0AC0B428}" type="datetimeFigureOut">
              <a:rPr lang="zh-TW" altLang="en-US" smtClean="0"/>
              <a:t>2026/1/24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806F7-8452-49F7-A36A-74DA4D4628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340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AD06F-1CCB-49F8-8E98-1FF659FD7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1DD3977-CDAD-37F0-95F3-BCA17507C5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1C4268C-6EEC-4E44-C460-CF3A049BBF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1 out of 2 to 3 hospital death is caused by SEPSIS.  For every 60 minute delay, 7.6% increase in mortality. Current solution is to grow culture to identify the pathogens but it will take at least 24 hours even use the well-recognized tools like MS or flimarray.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Using Novascope technology, we can identify the cause and provide treatment suggestions in 30 minutes and able to save lives and reduce health care costs.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In addition to identifying bacteria, our platform can differentiate antibiotic resistance gene and variants, therefore we can provide physicians with best antibiotic use recommendation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50E8E9-5578-10A7-94B2-A15643B4A6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B786C3-8546-46FD-915B-52A8423D7E4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3075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DA8C6-E6EA-E10C-E221-F20C6F087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B8395E6-FC99-958B-ED24-EAC53AA15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18D4539-03BB-3262-9D27-F8ACDFA6A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D388D3-43FB-EE4D-FACA-6AEF2EB245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B806F7-8452-49F7-A36A-74DA4D46281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219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0F4D9-7179-720F-59AA-5563F3E34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FD1F982-FD59-7C53-F47E-E9AE10946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64D3D02-9172-C303-3A5C-6AD10A498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TS09-27-15: </a:t>
            </a:r>
            <a:r>
              <a:rPr lang="zh-TW" altLang="en-US" sz="1200"/>
              <a:t>晶片落點偏後，不穩定</a:t>
            </a:r>
          </a:p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0AE741-5A81-3E67-E1A7-64612B46C2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C560A6-FE99-4540-9CB6-0D9331824409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396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806F7-8452-49F7-A36A-74DA4D46281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0756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806F7-8452-49F7-A36A-74DA4D46281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649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ABA9EEA-050C-20C5-E3FA-62CCD6390B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7213" y="3142189"/>
            <a:ext cx="5975106" cy="812731"/>
          </a:xfrm>
        </p:spPr>
        <p:txBody>
          <a:bodyPr anchor="ctr">
            <a:norm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TW" dirty="0"/>
              <a:t>text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427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091B609-4A93-EEFB-B304-6FE80E0D2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BB093-5E14-41F5-8229-FDB09DB3E90B}" type="datetimeFigureOut">
              <a:rPr lang="zh-TW" altLang="en-US" smtClean="0"/>
              <a:t>2026/1/24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2858CEF-1A65-92FF-8A6B-810B7365E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82888D-2498-49E9-BCF8-1F672BE7D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3467-129C-4621-BF7F-6488C53754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893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AE56-8207-F23A-846B-19B6F7321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BD8AFF-D4C3-79D8-429D-5F5AA8B27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BB093-5E14-41F5-8229-FDB09DB3E90B}" type="datetimeFigureOut">
              <a:rPr lang="zh-TW" altLang="en-US" smtClean="0"/>
              <a:t>2026/1/24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3F2F94-CB7D-3AF0-ABAC-65460F71B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150921-04D0-C4C0-F5A4-60FCCAC1F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3467-129C-4621-BF7F-6488C53754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7638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907E-B84D-04AB-46A6-DB90B8C5A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BF71E2-8BE7-2299-6F51-BCA2562CB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BB093-5E14-41F5-8229-FDB09DB3E90B}" type="datetimeFigureOut">
              <a:rPr lang="zh-TW" altLang="en-US" smtClean="0"/>
              <a:t>2026/1/24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51A92-24CA-6ECD-049B-5F6C5AA85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C5BA6-9BC5-D16A-043E-738E461C4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3467-129C-4621-BF7F-6488C53754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103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標題投影片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30E148-869F-9244-A927-18074F4EE3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016" y="459580"/>
            <a:ext cx="10080000" cy="50720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600"/>
              </a:spcBef>
              <a:defRPr sz="2800" b="1" i="0">
                <a:solidFill>
                  <a:schemeClr val="tx1"/>
                </a:solidFill>
                <a:latin typeface="+mn-lt"/>
                <a:ea typeface="Microsoft JhengHei" panose="020B0604030504040204" pitchFamily="34" charset="-120"/>
              </a:defRPr>
            </a:lvl1pPr>
          </a:lstStyle>
          <a:p>
            <a:r>
              <a:rPr kumimoji="1" lang="en-US" altLang="zh-TW" dirty="0"/>
              <a:t>Title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7D05F6C-FD19-2EB1-23B0-6633C1657104}"/>
              </a:ext>
            </a:extLst>
          </p:cNvPr>
          <p:cNvSpPr txBox="1"/>
          <p:nvPr userDrawn="1"/>
        </p:nvSpPr>
        <p:spPr>
          <a:xfrm>
            <a:off x="11353117" y="6336000"/>
            <a:ext cx="5327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BEC394F-67A0-406F-805F-209DF23704DE}" type="slidenum">
              <a:rPr lang="zh-TW" altLang="en-US" sz="1600" smtClean="0">
                <a:latin typeface="+mn-lt"/>
              </a:rPr>
              <a:pPr algn="r"/>
              <a:t>‹#›</a:t>
            </a:fld>
            <a:endParaRPr lang="zh-TW" altLang="en-US" sz="1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2165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30E148-869F-9244-A927-18074F4EE3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016" y="460800"/>
            <a:ext cx="10080000" cy="50720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600"/>
              </a:spcBef>
              <a:defRPr sz="3200" b="1" i="0">
                <a:solidFill>
                  <a:srgbClr val="2491A5"/>
                </a:solidFill>
                <a:latin typeface="+mn-lt"/>
                <a:ea typeface="Microsoft JhengHei" panose="020B0604030504040204" pitchFamily="34" charset="-120"/>
              </a:defRPr>
            </a:lvl1pPr>
          </a:lstStyle>
          <a:p>
            <a:r>
              <a:rPr kumimoji="1" lang="en-US" altLang="zh-TW" dirty="0"/>
              <a:t>Title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7D05F6C-FD19-2EB1-23B0-6633C1657104}"/>
              </a:ext>
            </a:extLst>
          </p:cNvPr>
          <p:cNvSpPr txBox="1"/>
          <p:nvPr userDrawn="1"/>
        </p:nvSpPr>
        <p:spPr>
          <a:xfrm>
            <a:off x="11353117" y="6336000"/>
            <a:ext cx="5327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BEC394F-67A0-406F-805F-209DF23704DE}" type="slidenum">
              <a:rPr lang="zh-TW" altLang="en-US" sz="1600" smtClean="0">
                <a:latin typeface="+mn-lt"/>
              </a:rPr>
              <a:pPr algn="r"/>
              <a:t>‹#›</a:t>
            </a:fld>
            <a:endParaRPr lang="zh-TW" altLang="en-US" sz="1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0857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823ED017-2DB0-7005-7190-7224D61F70A0}"/>
              </a:ext>
            </a:extLst>
          </p:cNvPr>
          <p:cNvSpPr txBox="1"/>
          <p:nvPr userDrawn="1"/>
        </p:nvSpPr>
        <p:spPr>
          <a:xfrm>
            <a:off x="11353117" y="6336000"/>
            <a:ext cx="5327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BEC394F-67A0-406F-805F-209DF23704DE}" type="slidenum">
              <a:rPr lang="zh-TW" altLang="en-US" sz="1600" smtClean="0">
                <a:latin typeface="+mn-lt"/>
              </a:rPr>
              <a:pPr algn="r"/>
              <a:t>‹#›</a:t>
            </a:fld>
            <a:endParaRPr lang="zh-TW" altLang="en-US" sz="1600">
              <a:latin typeface="+mn-lt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E83F29-FF6D-7AC4-B905-46EC3299BB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016" y="460800"/>
            <a:ext cx="11354822" cy="50720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600"/>
              </a:spcBef>
              <a:defRPr sz="2800" b="1" i="0">
                <a:solidFill>
                  <a:srgbClr val="2491A5"/>
                </a:solidFill>
                <a:latin typeface="+mn-lt"/>
                <a:ea typeface="Microsoft JhengHei" panose="020B0604030504040204" pitchFamily="34" charset="-120"/>
              </a:defRPr>
            </a:lvl1pPr>
          </a:lstStyle>
          <a:p>
            <a:r>
              <a:rPr kumimoji="1" lang="en-US" altLang="zh-TW" dirty="0"/>
              <a:t>Title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9404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標題及內容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171FC5-BEFE-99E8-9730-7532C7BB95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094" y="565722"/>
            <a:ext cx="5258108" cy="594731"/>
          </a:xfrm>
        </p:spPr>
        <p:txBody>
          <a:bodyPr>
            <a:noAutofit/>
          </a:bodyPr>
          <a:lstStyle>
            <a:lvl1pPr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大標文字</a:t>
            </a: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3502C299-0352-757F-A06C-A036E165B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7897" y="6176964"/>
            <a:ext cx="560110" cy="365125"/>
          </a:xfrm>
        </p:spPr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E50A2509-0E62-40E6-BC69-33C5099DCF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9178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ABA9EEA-050C-20C5-E3FA-62CCD6390B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7213" y="2255838"/>
            <a:ext cx="5975106" cy="812731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TW" dirty="0"/>
              <a:t>text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19814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823ED017-2DB0-7005-7190-7224D61F70A0}"/>
              </a:ext>
            </a:extLst>
          </p:cNvPr>
          <p:cNvSpPr txBox="1"/>
          <p:nvPr userDrawn="1"/>
        </p:nvSpPr>
        <p:spPr>
          <a:xfrm>
            <a:off x="11353117" y="6336000"/>
            <a:ext cx="5327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BEC394F-67A0-406F-805F-209DF23704DE}" type="slidenum">
              <a:rPr lang="zh-TW" altLang="en-US" sz="1600" smtClean="0">
                <a:latin typeface="+mn-lt"/>
              </a:rPr>
              <a:pPr algn="r"/>
              <a:t>‹#›</a:t>
            </a:fld>
            <a:endParaRPr lang="zh-TW" altLang="en-US" sz="1600">
              <a:latin typeface="+mn-lt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E83F29-FF6D-7AC4-B905-46EC3299BB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016" y="460800"/>
            <a:ext cx="11354822" cy="50720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600"/>
              </a:spcBef>
              <a:defRPr sz="2800" b="1" i="0">
                <a:solidFill>
                  <a:srgbClr val="2491A5"/>
                </a:solidFill>
                <a:latin typeface="+mn-lt"/>
                <a:ea typeface="Microsoft JhengHei" panose="020B0604030504040204" pitchFamily="34" charset="-120"/>
              </a:defRPr>
            </a:lvl1pPr>
          </a:lstStyle>
          <a:p>
            <a:r>
              <a:rPr kumimoji="1" lang="en-US" altLang="zh-TW" dirty="0"/>
              <a:t>Title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3626886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4160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823ED017-2DB0-7005-7190-7224D61F70A0}"/>
              </a:ext>
            </a:extLst>
          </p:cNvPr>
          <p:cNvSpPr txBox="1"/>
          <p:nvPr userDrawn="1"/>
        </p:nvSpPr>
        <p:spPr>
          <a:xfrm>
            <a:off x="11353117" y="6336000"/>
            <a:ext cx="5327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BEC394F-67A0-406F-805F-209DF23704DE}" type="slidenum">
              <a:rPr lang="zh-TW" altLang="en-US" sz="1600" smtClean="0">
                <a:latin typeface="+mn-lt"/>
              </a:rPr>
              <a:pPr algn="r"/>
              <a:t>‹#›</a:t>
            </a:fld>
            <a:endParaRPr lang="zh-TW" altLang="en-US" sz="1600">
              <a:latin typeface="+mn-lt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E83F29-FF6D-7AC4-B905-46EC3299BB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016" y="460800"/>
            <a:ext cx="11354822" cy="50720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600"/>
              </a:spcBef>
              <a:defRPr sz="2800" b="1" i="0">
                <a:solidFill>
                  <a:srgbClr val="2491A5"/>
                </a:solidFill>
                <a:latin typeface="+mn-lt"/>
                <a:ea typeface="Microsoft JhengHei" panose="020B0604030504040204" pitchFamily="34" charset="-120"/>
              </a:defRPr>
            </a:lvl1pPr>
          </a:lstStyle>
          <a:p>
            <a:r>
              <a:rPr kumimoji="1" lang="en-US" altLang="zh-TW" dirty="0"/>
              <a:t>Title</a:t>
            </a:r>
            <a:endParaRPr kumimoji="1" lang="zh-TW" alt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74497A-1E2B-B77A-F29A-73E8CB9CE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E9FF1-D0D3-01E7-73B7-3D5ACB214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164ED-CD32-05B3-0E49-C9386FA62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Novascope Diagnostics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915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ABA9EEA-050C-20C5-E3FA-62CCD6390B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7213" y="3142189"/>
            <a:ext cx="5975106" cy="812731"/>
          </a:xfrm>
        </p:spPr>
        <p:txBody>
          <a:bodyPr anchor="ctr">
            <a:norm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TW" dirty="0"/>
              <a:t>text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56339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823ED017-2DB0-7005-7190-7224D61F70A0}"/>
              </a:ext>
            </a:extLst>
          </p:cNvPr>
          <p:cNvSpPr txBox="1"/>
          <p:nvPr userDrawn="1"/>
        </p:nvSpPr>
        <p:spPr>
          <a:xfrm>
            <a:off x="11353117" y="6336000"/>
            <a:ext cx="5327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BEC394F-67A0-406F-805F-209DF23704DE}" type="slidenum">
              <a:rPr lang="zh-TW" altLang="en-US" sz="1600" smtClean="0">
                <a:latin typeface="+mn-lt"/>
              </a:rPr>
              <a:pPr algn="r"/>
              <a:t>‹#›</a:t>
            </a:fld>
            <a:endParaRPr lang="zh-TW" altLang="en-US" sz="1600">
              <a:latin typeface="+mn-lt"/>
            </a:endParaRPr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DF9264A8-FF16-600A-EFA0-19DE900F3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11" name="日期版面配置區 10">
            <a:extLst>
              <a:ext uri="{FF2B5EF4-FFF2-40B4-BE49-F238E27FC236}">
                <a16:creationId xmlns:a16="http://schemas.microsoft.com/office/drawing/2014/main" id="{C94A24C4-412B-4C3D-1C11-B3DBF66D1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頁尾版面配置區 11">
            <a:extLst>
              <a:ext uri="{FF2B5EF4-FFF2-40B4-BE49-F238E27FC236}">
                <a16:creationId xmlns:a16="http://schemas.microsoft.com/office/drawing/2014/main" id="{0DAF67DC-E7C4-31A1-B827-23E30A2B6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1C0758E7-BC31-6B3D-5EB3-1603DF80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9917" y="6356349"/>
            <a:ext cx="2743200" cy="365125"/>
          </a:xfrm>
        </p:spPr>
        <p:txBody>
          <a:bodyPr/>
          <a:lstStyle/>
          <a:p>
            <a:fld id="{1C80111D-F471-477A-9A15-0F2CDA6BA0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65453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42271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14348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08407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ABA9EEA-050C-20C5-E3FA-62CCD6390B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7213" y="3142189"/>
            <a:ext cx="5975106" cy="812731"/>
          </a:xfrm>
        </p:spPr>
        <p:txBody>
          <a:bodyPr anchor="ctr">
            <a:norm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TW" dirty="0"/>
              <a:t>text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38122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823ED017-2DB0-7005-7190-7224D61F70A0}"/>
              </a:ext>
            </a:extLst>
          </p:cNvPr>
          <p:cNvSpPr txBox="1"/>
          <p:nvPr userDrawn="1"/>
        </p:nvSpPr>
        <p:spPr>
          <a:xfrm>
            <a:off x="11353117" y="6336000"/>
            <a:ext cx="5327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BEC394F-67A0-406F-805F-209DF23704DE}" type="slidenum">
              <a:rPr lang="zh-TW" altLang="en-US" sz="1600" smtClean="0">
                <a:latin typeface="+mn-lt"/>
              </a:rPr>
              <a:pPr algn="r"/>
              <a:t>‹#›</a:t>
            </a:fld>
            <a:endParaRPr lang="zh-TW" altLang="en-US" sz="1600">
              <a:latin typeface="+mn-lt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E83F29-FF6D-7AC4-B905-46EC3299BB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016" y="460800"/>
            <a:ext cx="11354822" cy="50720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600"/>
              </a:spcBef>
              <a:defRPr sz="2800" b="1" i="0">
                <a:solidFill>
                  <a:srgbClr val="2491A5"/>
                </a:solidFill>
                <a:latin typeface="+mn-lt"/>
                <a:ea typeface="Microsoft JhengHei" panose="020B0604030504040204" pitchFamily="34" charset="-120"/>
              </a:defRPr>
            </a:lvl1pPr>
          </a:lstStyle>
          <a:p>
            <a:r>
              <a:rPr kumimoji="1" lang="en-US" altLang="zh-TW" dirty="0"/>
              <a:t>Title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75498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2711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ABA9EEA-050C-20C5-E3FA-62CCD6390B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7213" y="2255838"/>
            <a:ext cx="5975106" cy="812731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TW" dirty="0"/>
              <a:t>text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85715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823ED017-2DB0-7005-7190-7224D61F70A0}"/>
              </a:ext>
            </a:extLst>
          </p:cNvPr>
          <p:cNvSpPr txBox="1"/>
          <p:nvPr userDrawn="1"/>
        </p:nvSpPr>
        <p:spPr>
          <a:xfrm>
            <a:off x="11353117" y="6336000"/>
            <a:ext cx="5327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BEC394F-67A0-406F-805F-209DF23704DE}" type="slidenum">
              <a:rPr lang="zh-TW" altLang="en-US" sz="1600" smtClean="0">
                <a:latin typeface="+mn-lt"/>
              </a:rPr>
              <a:pPr algn="r"/>
              <a:t>‹#›</a:t>
            </a:fld>
            <a:endParaRPr lang="zh-TW" altLang="en-US" sz="1600">
              <a:latin typeface="+mn-lt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E83F29-FF6D-7AC4-B905-46EC3299BB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016" y="460800"/>
            <a:ext cx="11354822" cy="50720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600"/>
              </a:spcBef>
              <a:defRPr sz="2800" b="1" i="0">
                <a:solidFill>
                  <a:srgbClr val="2491A5"/>
                </a:solidFill>
                <a:latin typeface="+mn-lt"/>
                <a:ea typeface="Microsoft JhengHei" panose="020B0604030504040204" pitchFamily="34" charset="-120"/>
              </a:defRPr>
            </a:lvl1pPr>
          </a:lstStyle>
          <a:p>
            <a:r>
              <a:rPr kumimoji="1" lang="en-US" altLang="zh-TW" dirty="0"/>
              <a:t>Title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2456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1389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138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30E148-869F-9244-A927-18074F4EE3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016" y="460800"/>
            <a:ext cx="10080000" cy="50720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600"/>
              </a:spcBef>
              <a:defRPr sz="3200" b="1" i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7D05F6C-FD19-2EB1-23B0-6633C1657104}"/>
              </a:ext>
            </a:extLst>
          </p:cNvPr>
          <p:cNvSpPr txBox="1"/>
          <p:nvPr userDrawn="1"/>
        </p:nvSpPr>
        <p:spPr>
          <a:xfrm>
            <a:off x="11353117" y="6336000"/>
            <a:ext cx="5327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BEC394F-67A0-406F-805F-209DF23704DE}" type="slidenum">
              <a:rPr lang="zh-TW" altLang="en-US" sz="1600" smtClean="0">
                <a:latin typeface="+mn-lt"/>
              </a:rPr>
              <a:pPr algn="r"/>
              <a:t>‹#›</a:t>
            </a:fld>
            <a:endParaRPr lang="zh-TW" altLang="en-US" sz="1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50690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30" y="339510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309485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4672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1632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B998F8-5F60-4F3A-941E-65C7CA793196}"/>
              </a:ext>
            </a:extLst>
          </p:cNvPr>
          <p:cNvSpPr/>
          <p:nvPr userDrawn="1"/>
        </p:nvSpPr>
        <p:spPr>
          <a:xfrm>
            <a:off x="0" y="0"/>
            <a:ext cx="398145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E2B211-279E-47AD-8321-BBE0A034E63C}"/>
              </a:ext>
            </a:extLst>
          </p:cNvPr>
          <p:cNvGrpSpPr/>
          <p:nvPr userDrawn="1"/>
        </p:nvGrpSpPr>
        <p:grpSpPr>
          <a:xfrm rot="12911792" flipH="1" flipV="1">
            <a:off x="2790332" y="4225532"/>
            <a:ext cx="706431" cy="492914"/>
            <a:chOff x="5405974" y="1533288"/>
            <a:chExt cx="608646" cy="424685"/>
          </a:xfrm>
        </p:grpSpPr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3DECB3E9-32A4-485B-873B-63C6C59490D1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B97B4F36-AF1D-4D48-AB73-9687DD625973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18628655-B24C-4AA8-B86F-E4649EC635E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3A6B24C9-2F1F-4C5E-B867-73AE6CD0383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2AA7F5E5-BC6C-4756-A8EB-16B8328FA881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7CDF6D-E63B-4A20-B935-7F27169038D3}"/>
              </a:ext>
            </a:extLst>
          </p:cNvPr>
          <p:cNvGrpSpPr/>
          <p:nvPr userDrawn="1"/>
        </p:nvGrpSpPr>
        <p:grpSpPr>
          <a:xfrm rot="20269720">
            <a:off x="2807017" y="4484521"/>
            <a:ext cx="1023275" cy="1001596"/>
            <a:chOff x="7167947" y="1624190"/>
            <a:chExt cx="2677920" cy="2672764"/>
          </a:xfrm>
          <a:solidFill>
            <a:srgbClr val="FFC000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45EA29E-0702-4F6E-81A2-E3C8EFB2FBFE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429830-A1B2-46C6-8E1F-3CDD87BDE661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5EFBF7-A8A4-4D6E-8808-92696D9AC638}"/>
              </a:ext>
            </a:extLst>
          </p:cNvPr>
          <p:cNvGrpSpPr/>
          <p:nvPr userDrawn="1"/>
        </p:nvGrpSpPr>
        <p:grpSpPr>
          <a:xfrm rot="6679697" flipV="1">
            <a:off x="2514191" y="4250744"/>
            <a:ext cx="709209" cy="493240"/>
            <a:chOff x="5405974" y="1533288"/>
            <a:chExt cx="611040" cy="424965"/>
          </a:xfrm>
        </p:grpSpPr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F604488B-1EF4-42B1-A6B5-7312ADA6A9C3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D7D307F1-17F2-4B95-9A10-54A9B7C0CFD4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id="{1B2CFD6B-D5DB-4797-A1E8-D6713BECCF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240F08C5-AEE4-4DA8-B595-DFD5AAB6DE0D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31" name="Trapezoid 30">
              <a:extLst>
                <a:ext uri="{FF2B5EF4-FFF2-40B4-BE49-F238E27FC236}">
                  <a16:creationId xmlns:a16="http://schemas.microsoft.com/office/drawing/2014/main" id="{FB146A5D-87C6-47F6-BF4F-3E2D584E5F89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379968-FE4C-4380-9AD8-FCC2F2902ED8}"/>
              </a:ext>
            </a:extLst>
          </p:cNvPr>
          <p:cNvGrpSpPr/>
          <p:nvPr userDrawn="1"/>
        </p:nvGrpSpPr>
        <p:grpSpPr>
          <a:xfrm rot="2246763">
            <a:off x="1974127" y="1362252"/>
            <a:ext cx="2028524" cy="1778017"/>
            <a:chOff x="2753518" y="2997140"/>
            <a:chExt cx="2028524" cy="1778017"/>
          </a:xfrm>
          <a:solidFill>
            <a:schemeClr val="bg1">
              <a:alpha val="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8DA23-991A-4F5A-84D7-7BDAEC9B967B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272C85-BFE8-4E25-B0D2-727926AA6B5E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324B715-E1E3-414A-B516-E282A0E568CA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8505C034-B686-4751-AF7C-F1443083293B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 dirty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32CE2BE-5153-4691-A210-F5CEED8B7852}"/>
                </a:ext>
              </a:extLst>
            </p:cNvPr>
            <p:cNvSpPr/>
            <p:nvPr/>
          </p:nvSpPr>
          <p:spPr>
            <a:xfrm>
              <a:off x="3308806" y="2997140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CD3404-3EA6-420D-8DBC-6D3A595FBFA2}"/>
              </a:ext>
            </a:extLst>
          </p:cNvPr>
          <p:cNvGrpSpPr/>
          <p:nvPr userDrawn="1"/>
        </p:nvGrpSpPr>
        <p:grpSpPr>
          <a:xfrm>
            <a:off x="0" y="2766599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8ECA3BD-4287-4CAB-8CFB-CC4BBC00858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04465C-B632-42F2-8273-BA2C7FFDA7A2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00150D0-F178-431E-B2C4-A43288E12324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E443C86-7937-4604-892A-31CBB4C3B253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 dirty="0"/>
              </a:p>
            </p:txBody>
          </p:sp>
        </p:grp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011AC2-F2FD-44CD-BF51-A2C7AB4FB7F5}"/>
              </a:ext>
            </a:extLst>
          </p:cNvPr>
          <p:cNvSpPr/>
          <p:nvPr userDrawn="1"/>
        </p:nvSpPr>
        <p:spPr>
          <a:xfrm>
            <a:off x="3140907" y="3608100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795D01C-5E4D-42EF-81C8-036347FC14D7}"/>
              </a:ext>
            </a:extLst>
          </p:cNvPr>
          <p:cNvSpPr/>
          <p:nvPr userDrawn="1"/>
        </p:nvSpPr>
        <p:spPr>
          <a:xfrm rot="2246763">
            <a:off x="103563" y="2021655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11BA3E48-397A-40E6-82CD-AFA7318A5754}"/>
              </a:ext>
            </a:extLst>
          </p:cNvPr>
          <p:cNvSpPr/>
          <p:nvPr userDrawn="1"/>
        </p:nvSpPr>
        <p:spPr>
          <a:xfrm rot="10800000" flipH="1">
            <a:off x="292045" y="0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3E8D1C-B4B0-4270-BF60-0AB071A5B57A}"/>
              </a:ext>
            </a:extLst>
          </p:cNvPr>
          <p:cNvGrpSpPr/>
          <p:nvPr userDrawn="1"/>
        </p:nvGrpSpPr>
        <p:grpSpPr>
          <a:xfrm rot="20249292" flipH="1" flipV="1">
            <a:off x="2408466" y="3007857"/>
            <a:ext cx="405220" cy="1013819"/>
            <a:chOff x="4130248" y="650162"/>
            <a:chExt cx="502279" cy="1664988"/>
          </a:xfrm>
          <a:solidFill>
            <a:srgbClr val="0070C0"/>
          </a:solidFill>
        </p:grpSpPr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01E654A2-A845-4D9C-AC7E-DD1A1FB316D8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35" name="Trapezoid 94">
              <a:extLst>
                <a:ext uri="{FF2B5EF4-FFF2-40B4-BE49-F238E27FC236}">
                  <a16:creationId xmlns:a16="http://schemas.microsoft.com/office/drawing/2014/main" id="{49392ED5-842E-4BB8-9F02-6F05DBDAC68A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7416A9-09BE-4355-8142-7849BBC59832}"/>
              </a:ext>
            </a:extLst>
          </p:cNvPr>
          <p:cNvGrpSpPr/>
          <p:nvPr userDrawn="1"/>
        </p:nvGrpSpPr>
        <p:grpSpPr>
          <a:xfrm rot="15704020" flipH="1" flipV="1">
            <a:off x="2663421" y="3873639"/>
            <a:ext cx="340169" cy="340171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1F29D26-D2C3-4D21-B19D-E7708FC9FF28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B344E1-E2AB-4438-8DF4-30253B57B63D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E38B58-01FE-4D5B-B52B-DF7FB23D2B2C}"/>
              </a:ext>
            </a:extLst>
          </p:cNvPr>
          <p:cNvGrpSpPr/>
          <p:nvPr userDrawn="1"/>
        </p:nvGrpSpPr>
        <p:grpSpPr>
          <a:xfrm rot="17572368" flipH="1">
            <a:off x="1480750" y="1474295"/>
            <a:ext cx="487113" cy="1701453"/>
            <a:chOff x="391499" y="630207"/>
            <a:chExt cx="531848" cy="1593194"/>
          </a:xfrm>
          <a:solidFill>
            <a:srgbClr val="0070C0"/>
          </a:solidFill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DC60DCB-AA80-49A7-A330-6DEA44AF3C32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126044E-368C-440B-B94F-7A414E81ED0E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609EA3D-BF09-4750-8B89-52062CCAA8D8}"/>
              </a:ext>
            </a:extLst>
          </p:cNvPr>
          <p:cNvGrpSpPr/>
          <p:nvPr userDrawn="1"/>
        </p:nvGrpSpPr>
        <p:grpSpPr>
          <a:xfrm rot="9737426" flipH="1">
            <a:off x="2091150" y="2624217"/>
            <a:ext cx="514460" cy="514460"/>
            <a:chOff x="121429" y="411151"/>
            <a:chExt cx="607375" cy="60737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CD88CA8-507A-4052-B3D1-5825B8BBAFFC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rgbClr val="0070C0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9BC079D-A9B7-4437-8CA1-2DF8E7A33A14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F9EC3F-3387-4CF3-A03F-AC9058376362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C56068D-EB7D-490A-87C5-924066AB69B5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646BA1-CE2A-4CBB-97E9-9222C9AD8E3F}"/>
              </a:ext>
            </a:extLst>
          </p:cNvPr>
          <p:cNvGrpSpPr/>
          <p:nvPr userDrawn="1"/>
        </p:nvGrpSpPr>
        <p:grpSpPr>
          <a:xfrm rot="9743765" flipH="1">
            <a:off x="849043" y="392926"/>
            <a:ext cx="459928" cy="1377757"/>
            <a:chOff x="391499" y="630207"/>
            <a:chExt cx="531845" cy="1593193"/>
          </a:xfrm>
          <a:solidFill>
            <a:srgbClr val="0070C0"/>
          </a:solidFill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E287937-2334-4531-AC46-A7DC53F51BD5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1EE65D8-6FBD-4080-AA95-429B44E248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6227990C-BB00-45E1-9810-8A586B2334D7}"/>
              </a:ext>
            </a:extLst>
          </p:cNvPr>
          <p:cNvSpPr/>
          <p:nvPr userDrawn="1"/>
        </p:nvSpPr>
        <p:spPr>
          <a:xfrm rot="10800000" flipH="1">
            <a:off x="747743" y="1420860"/>
            <a:ext cx="618628" cy="618628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FC309BA-165E-4651-AC85-AA6CD5F0458E}"/>
              </a:ext>
            </a:extLst>
          </p:cNvPr>
          <p:cNvSpPr/>
          <p:nvPr userDrawn="1"/>
        </p:nvSpPr>
        <p:spPr>
          <a:xfrm rot="10800000" flipH="1">
            <a:off x="814461" y="1487577"/>
            <a:ext cx="485192" cy="485192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4C48116-DF0F-4187-A190-7F66C44BF701}"/>
              </a:ext>
            </a:extLst>
          </p:cNvPr>
          <p:cNvSpPr/>
          <p:nvPr userDrawn="1"/>
        </p:nvSpPr>
        <p:spPr>
          <a:xfrm rot="10800000" flipH="1">
            <a:off x="936004" y="1609751"/>
            <a:ext cx="242109" cy="240845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CB88625-BD84-4AC0-8A04-F9D426252DC6}"/>
              </a:ext>
            </a:extLst>
          </p:cNvPr>
          <p:cNvSpPr/>
          <p:nvPr userDrawn="1"/>
        </p:nvSpPr>
        <p:spPr>
          <a:xfrm rot="10800000" flipH="1">
            <a:off x="1016764" y="1689879"/>
            <a:ext cx="80588" cy="80588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FDB0D61A-55FF-42B8-B442-7B044B1376C5}"/>
              </a:ext>
            </a:extLst>
          </p:cNvPr>
          <p:cNvSpPr/>
          <p:nvPr userDrawn="1"/>
        </p:nvSpPr>
        <p:spPr>
          <a:xfrm rot="10800000" flipH="1">
            <a:off x="478272" y="255586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18A1D6DB-506D-44F9-B480-A76B310C3E71}"/>
              </a:ext>
            </a:extLst>
          </p:cNvPr>
          <p:cNvSpPr/>
          <p:nvPr userDrawn="1"/>
        </p:nvSpPr>
        <p:spPr>
          <a:xfrm rot="10800000" flipH="1">
            <a:off x="640964" y="322185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B43318-2DB8-4BB3-B9A0-1354FEE4DB4F}"/>
              </a:ext>
            </a:extLst>
          </p:cNvPr>
          <p:cNvGrpSpPr/>
          <p:nvPr userDrawn="1"/>
        </p:nvGrpSpPr>
        <p:grpSpPr>
          <a:xfrm>
            <a:off x="1114621" y="213821"/>
            <a:ext cx="1607080" cy="1447031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934DCFA-D112-40A3-AF10-E7F0DCB664A9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D1301E3-DB0A-4D14-8837-E77509D7406C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F2E27B1-7A75-4322-A01B-69D10FEB32AE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A179398-E96C-4ADE-99E3-9230E765D534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 dirty="0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75EAAF5-9297-42F1-BF31-33670B897310}"/>
              </a:ext>
            </a:extLst>
          </p:cNvPr>
          <p:cNvGrpSpPr/>
          <p:nvPr userDrawn="1"/>
        </p:nvGrpSpPr>
        <p:grpSpPr>
          <a:xfrm rot="15300000">
            <a:off x="1967240" y="4555754"/>
            <a:ext cx="912206" cy="82135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B6A0FEE-3790-480E-AA13-354BBE7CEFD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05E6556-C66E-421B-B7D3-709644D56DDA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6513AB7-70B6-41AE-BAF5-4E84C65AB256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56123C7-5F64-4F5E-94DF-CE50049E0840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 dirty="0"/>
              </a:p>
            </p:txBody>
          </p:sp>
        </p:grpSp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51BEBA6-51A0-40FD-A445-F1CF56E3FB1A}"/>
              </a:ext>
            </a:extLst>
          </p:cNvPr>
          <p:cNvSpPr/>
          <p:nvPr userDrawn="1"/>
        </p:nvSpPr>
        <p:spPr>
          <a:xfrm>
            <a:off x="2978093" y="369489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70" name="矩形 69"/>
          <p:cNvSpPr/>
          <p:nvPr userDrawn="1"/>
        </p:nvSpPr>
        <p:spPr>
          <a:xfrm>
            <a:off x="6327266" y="6440858"/>
            <a:ext cx="58092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0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Copyright ©  2022</a:t>
            </a:r>
            <a:r>
              <a:rPr lang="en-US" altLang="zh-TW" sz="1000" b="0" i="0" baseline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TW" sz="10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BIOCONN Corporation.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699295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B7D1B0-1139-47E7-A404-619CAF68D5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82513" y="0"/>
            <a:ext cx="9626981" cy="68580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13608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42F50A-D54B-4085-9B51-D4561AE437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17861" y="659466"/>
            <a:ext cx="5556281" cy="5539071"/>
          </a:xfrm>
          <a:custGeom>
            <a:avLst/>
            <a:gdLst>
              <a:gd name="connsiteX0" fmla="*/ 2778140 w 5556281"/>
              <a:gd name="connsiteY0" fmla="*/ 1624152 h 5539071"/>
              <a:gd name="connsiteX1" fmla="*/ 1632756 w 5556281"/>
              <a:gd name="connsiteY1" fmla="*/ 2769536 h 5539071"/>
              <a:gd name="connsiteX2" fmla="*/ 2778140 w 5556281"/>
              <a:gd name="connsiteY2" fmla="*/ 3914920 h 5539071"/>
              <a:gd name="connsiteX3" fmla="*/ 3923524 w 5556281"/>
              <a:gd name="connsiteY3" fmla="*/ 2769536 h 5539071"/>
              <a:gd name="connsiteX4" fmla="*/ 2778140 w 5556281"/>
              <a:gd name="connsiteY4" fmla="*/ 1624152 h 5539071"/>
              <a:gd name="connsiteX5" fmla="*/ 3162198 w 5556281"/>
              <a:gd name="connsiteY5" fmla="*/ 151 h 5539071"/>
              <a:gd name="connsiteX6" fmla="*/ 3189369 w 5556281"/>
              <a:gd name="connsiteY6" fmla="*/ 2803 h 5539071"/>
              <a:gd name="connsiteX7" fmla="*/ 3689300 w 5556281"/>
              <a:gd name="connsiteY7" fmla="*/ 121613 h 5539071"/>
              <a:gd name="connsiteX8" fmla="*/ 3747933 w 5556281"/>
              <a:gd name="connsiteY8" fmla="*/ 194134 h 5539071"/>
              <a:gd name="connsiteX9" fmla="*/ 3751019 w 5556281"/>
              <a:gd name="connsiteY9" fmla="*/ 254313 h 5539071"/>
              <a:gd name="connsiteX10" fmla="*/ 3763361 w 5556281"/>
              <a:gd name="connsiteY10" fmla="*/ 627717 h 5539071"/>
              <a:gd name="connsiteX11" fmla="*/ 3767990 w 5556281"/>
              <a:gd name="connsiteY11" fmla="*/ 731096 h 5539071"/>
              <a:gd name="connsiteX12" fmla="*/ 3815825 w 5556281"/>
              <a:gd name="connsiteY12" fmla="*/ 808246 h 5539071"/>
              <a:gd name="connsiteX13" fmla="*/ 3928463 w 5556281"/>
              <a:gd name="connsiteY13" fmla="*/ 873052 h 5539071"/>
              <a:gd name="connsiteX14" fmla="*/ 4036474 w 5556281"/>
              <a:gd name="connsiteY14" fmla="*/ 873052 h 5539071"/>
              <a:gd name="connsiteX15" fmla="*/ 4493199 w 5556281"/>
              <a:gd name="connsiteY15" fmla="*/ 618458 h 5539071"/>
              <a:gd name="connsiteX16" fmla="*/ 4590409 w 5556281"/>
              <a:gd name="connsiteY16" fmla="*/ 632346 h 5539071"/>
              <a:gd name="connsiteX17" fmla="*/ 4945295 w 5556281"/>
              <a:gd name="connsiteY17" fmla="*/ 994951 h 5539071"/>
              <a:gd name="connsiteX18" fmla="*/ 4957640 w 5556281"/>
              <a:gd name="connsiteY18" fmla="*/ 1095244 h 5539071"/>
              <a:gd name="connsiteX19" fmla="*/ 4692245 w 5556281"/>
              <a:gd name="connsiteY19" fmla="*/ 1542714 h 5539071"/>
              <a:gd name="connsiteX20" fmla="*/ 4690702 w 5556281"/>
              <a:gd name="connsiteY20" fmla="*/ 1646093 h 5539071"/>
              <a:gd name="connsiteX21" fmla="*/ 4758594 w 5556281"/>
              <a:gd name="connsiteY21" fmla="*/ 1771076 h 5539071"/>
              <a:gd name="connsiteX22" fmla="*/ 4837287 w 5556281"/>
              <a:gd name="connsiteY22" fmla="*/ 1820454 h 5539071"/>
              <a:gd name="connsiteX23" fmla="*/ 5014730 w 5556281"/>
              <a:gd name="connsiteY23" fmla="*/ 1832795 h 5539071"/>
              <a:gd name="connsiteX24" fmla="*/ 5375792 w 5556281"/>
              <a:gd name="connsiteY24" fmla="*/ 1855941 h 5539071"/>
              <a:gd name="connsiteX25" fmla="*/ 5445227 w 5556281"/>
              <a:gd name="connsiteY25" fmla="*/ 1914574 h 5539071"/>
              <a:gd name="connsiteX26" fmla="*/ 5554778 w 5556281"/>
              <a:gd name="connsiteY26" fmla="*/ 2417592 h 5539071"/>
              <a:gd name="connsiteX27" fmla="*/ 5537805 w 5556281"/>
              <a:gd name="connsiteY27" fmla="*/ 2479311 h 5539071"/>
              <a:gd name="connsiteX28" fmla="*/ 5506946 w 5556281"/>
              <a:gd name="connsiteY28" fmla="*/ 2500914 h 5539071"/>
              <a:gd name="connsiteX29" fmla="*/ 5042505 w 5556281"/>
              <a:gd name="connsiteY29" fmla="*/ 2732362 h 5539071"/>
              <a:gd name="connsiteX30" fmla="*/ 4990041 w 5556281"/>
              <a:gd name="connsiteY30" fmla="*/ 2811055 h 5539071"/>
              <a:gd name="connsiteX31" fmla="*/ 4979243 w 5556281"/>
              <a:gd name="connsiteY31" fmla="*/ 2985415 h 5539071"/>
              <a:gd name="connsiteX32" fmla="*/ 5019359 w 5556281"/>
              <a:gd name="connsiteY32" fmla="*/ 3068735 h 5539071"/>
              <a:gd name="connsiteX33" fmla="*/ 5448313 w 5556281"/>
              <a:gd name="connsiteY33" fmla="*/ 3385051 h 5539071"/>
              <a:gd name="connsiteX34" fmla="*/ 5477631 w 5556281"/>
              <a:gd name="connsiteY34" fmla="*/ 3480714 h 5539071"/>
              <a:gd name="connsiteX35" fmla="*/ 5398935 w 5556281"/>
              <a:gd name="connsiteY35" fmla="*/ 3698277 h 5539071"/>
              <a:gd name="connsiteX36" fmla="*/ 5309443 w 5556281"/>
              <a:gd name="connsiteY36" fmla="*/ 3940526 h 5539071"/>
              <a:gd name="connsiteX37" fmla="*/ 5233836 w 5556281"/>
              <a:gd name="connsiteY37" fmla="*/ 3989904 h 5539071"/>
              <a:gd name="connsiteX38" fmla="*/ 5040963 w 5556281"/>
              <a:gd name="connsiteY38" fmla="*/ 3969844 h 5539071"/>
              <a:gd name="connsiteX39" fmla="*/ 4707676 w 5556281"/>
              <a:gd name="connsiteY39" fmla="*/ 3934357 h 5539071"/>
              <a:gd name="connsiteX40" fmla="*/ 4622811 w 5556281"/>
              <a:gd name="connsiteY40" fmla="*/ 3972931 h 5539071"/>
              <a:gd name="connsiteX41" fmla="*/ 4502457 w 5556281"/>
              <a:gd name="connsiteY41" fmla="*/ 4136489 h 5539071"/>
              <a:gd name="connsiteX42" fmla="*/ 4488570 w 5556281"/>
              <a:gd name="connsiteY42" fmla="*/ 4239869 h 5539071"/>
              <a:gd name="connsiteX43" fmla="*/ 4675271 w 5556281"/>
              <a:gd name="connsiteY43" fmla="*/ 4730542 h 5539071"/>
              <a:gd name="connsiteX44" fmla="*/ 4647499 w 5556281"/>
              <a:gd name="connsiteY44" fmla="*/ 4830835 h 5539071"/>
              <a:gd name="connsiteX45" fmla="*/ 4278723 w 5556281"/>
              <a:gd name="connsiteY45" fmla="*/ 5110117 h 5539071"/>
              <a:gd name="connsiteX46" fmla="*/ 4178427 w 5556281"/>
              <a:gd name="connsiteY46" fmla="*/ 5108574 h 5539071"/>
              <a:gd name="connsiteX47" fmla="*/ 3778791 w 5556281"/>
              <a:gd name="connsiteY47" fmla="*/ 4786089 h 5539071"/>
              <a:gd name="connsiteX48" fmla="*/ 3684671 w 5556281"/>
              <a:gd name="connsiteY48" fmla="*/ 4767572 h 5539071"/>
              <a:gd name="connsiteX49" fmla="*/ 3450134 w 5556281"/>
              <a:gd name="connsiteY49" fmla="*/ 4857067 h 5539071"/>
              <a:gd name="connsiteX50" fmla="*/ 3393044 w 5556281"/>
              <a:gd name="connsiteY50" fmla="*/ 4924959 h 5539071"/>
              <a:gd name="connsiteX51" fmla="*/ 3360639 w 5556281"/>
              <a:gd name="connsiteY51" fmla="*/ 5079259 h 5539071"/>
              <a:gd name="connsiteX52" fmla="*/ 3283489 w 5556281"/>
              <a:gd name="connsiteY52" fmla="*/ 5448033 h 5539071"/>
              <a:gd name="connsiteX53" fmla="*/ 3218687 w 5556281"/>
              <a:gd name="connsiteY53" fmla="*/ 5509753 h 5539071"/>
              <a:gd name="connsiteX54" fmla="*/ 2973349 w 5556281"/>
              <a:gd name="connsiteY54" fmla="*/ 5535985 h 5539071"/>
              <a:gd name="connsiteX55" fmla="*/ 2868424 w 5556281"/>
              <a:gd name="connsiteY55" fmla="*/ 5539071 h 5539071"/>
              <a:gd name="connsiteX56" fmla="*/ 2723385 w 5556281"/>
              <a:gd name="connsiteY56" fmla="*/ 5539071 h 5539071"/>
              <a:gd name="connsiteX57" fmla="*/ 2666291 w 5556281"/>
              <a:gd name="connsiteY57" fmla="*/ 5474265 h 5539071"/>
              <a:gd name="connsiteX58" fmla="*/ 2507365 w 5556281"/>
              <a:gd name="connsiteY58" fmla="*/ 4992850 h 5539071"/>
              <a:gd name="connsiteX59" fmla="*/ 2431758 w 5556281"/>
              <a:gd name="connsiteY59" fmla="*/ 4924959 h 5539071"/>
              <a:gd name="connsiteX60" fmla="*/ 2184880 w 5556281"/>
              <a:gd name="connsiteY60" fmla="*/ 4869411 h 5539071"/>
              <a:gd name="connsiteX61" fmla="*/ 2075329 w 5556281"/>
              <a:gd name="connsiteY61" fmla="*/ 4901813 h 5539071"/>
              <a:gd name="connsiteX62" fmla="*/ 1714267 w 5556281"/>
              <a:gd name="connsiteY62" fmla="*/ 5267504 h 5539071"/>
              <a:gd name="connsiteX63" fmla="*/ 1621686 w 5556281"/>
              <a:gd name="connsiteY63" fmla="*/ 5282934 h 5539071"/>
              <a:gd name="connsiteX64" fmla="*/ 1234396 w 5556281"/>
              <a:gd name="connsiteY64" fmla="*/ 5065371 h 5539071"/>
              <a:gd name="connsiteX65" fmla="*/ 1191190 w 5556281"/>
              <a:gd name="connsiteY65" fmla="*/ 4966618 h 5539071"/>
              <a:gd name="connsiteX66" fmla="*/ 1317715 w 5556281"/>
              <a:gd name="connsiteY66" fmla="*/ 4468233 h 5539071"/>
              <a:gd name="connsiteX67" fmla="*/ 1294569 w 5556281"/>
              <a:gd name="connsiteY67" fmla="*/ 4372566 h 5539071"/>
              <a:gd name="connsiteX68" fmla="*/ 1107868 w 5556281"/>
              <a:gd name="connsiteY68" fmla="*/ 4178149 h 5539071"/>
              <a:gd name="connsiteX69" fmla="*/ 1018376 w 5556281"/>
              <a:gd name="connsiteY69" fmla="*/ 4151917 h 5539071"/>
              <a:gd name="connsiteX70" fmla="*/ 928882 w 5556281"/>
              <a:gd name="connsiteY70" fmla="*/ 4171977 h 5539071"/>
              <a:gd name="connsiteX71" fmla="*/ 509190 w 5556281"/>
              <a:gd name="connsiteY71" fmla="*/ 4266101 h 5539071"/>
              <a:gd name="connsiteX72" fmla="*/ 422778 w 5556281"/>
              <a:gd name="connsiteY72" fmla="*/ 4227524 h 5539071"/>
              <a:gd name="connsiteX73" fmla="*/ 211391 w 5556281"/>
              <a:gd name="connsiteY73" fmla="*/ 3818630 h 5539071"/>
              <a:gd name="connsiteX74" fmla="*/ 226818 w 5556281"/>
              <a:gd name="connsiteY74" fmla="*/ 3730682 h 5539071"/>
              <a:gd name="connsiteX75" fmla="*/ 617198 w 5556281"/>
              <a:gd name="connsiteY75" fmla="*/ 3368077 h 5539071"/>
              <a:gd name="connsiteX76" fmla="*/ 648056 w 5556281"/>
              <a:gd name="connsiteY76" fmla="*/ 3280125 h 5539071"/>
              <a:gd name="connsiteX77" fmla="*/ 601767 w 5556281"/>
              <a:gd name="connsiteY77" fmla="*/ 3028618 h 5539071"/>
              <a:gd name="connsiteX78" fmla="*/ 541591 w 5556281"/>
              <a:gd name="connsiteY78" fmla="*/ 2957640 h 5539071"/>
              <a:gd name="connsiteX79" fmla="*/ 200589 w 5556281"/>
              <a:gd name="connsiteY79" fmla="*/ 2832658 h 5539071"/>
              <a:gd name="connsiteX80" fmla="*/ 0 w 5556281"/>
              <a:gd name="connsiteY80" fmla="*/ 2757051 h 5539071"/>
              <a:gd name="connsiteX81" fmla="*/ 0 w 5556281"/>
              <a:gd name="connsiteY81" fmla="*/ 2670642 h 5539071"/>
              <a:gd name="connsiteX82" fmla="*/ 13885 w 5556281"/>
              <a:gd name="connsiteY82" fmla="*/ 2519428 h 5539071"/>
              <a:gd name="connsiteX83" fmla="*/ 52461 w 5556281"/>
              <a:gd name="connsiteY83" fmla="*/ 2224718 h 5539071"/>
              <a:gd name="connsiteX84" fmla="*/ 114181 w 5556281"/>
              <a:gd name="connsiteY84" fmla="*/ 2162996 h 5539071"/>
              <a:gd name="connsiteX85" fmla="*/ 640344 w 5556281"/>
              <a:gd name="connsiteY85" fmla="*/ 2067332 h 5539071"/>
              <a:gd name="connsiteX86" fmla="*/ 717491 w 5556281"/>
              <a:gd name="connsiteY86" fmla="*/ 2007155 h 5539071"/>
              <a:gd name="connsiteX87" fmla="*/ 797727 w 5556281"/>
              <a:gd name="connsiteY87" fmla="*/ 1814281 h 5539071"/>
              <a:gd name="connsiteX88" fmla="*/ 783840 w 5556281"/>
              <a:gd name="connsiteY88" fmla="*/ 1704727 h 5539071"/>
              <a:gd name="connsiteX89" fmla="*/ 476785 w 5556281"/>
              <a:gd name="connsiteY89" fmla="*/ 1300462 h 5539071"/>
              <a:gd name="connsiteX90" fmla="*/ 478329 w 5556281"/>
              <a:gd name="connsiteY90" fmla="*/ 1200169 h 5539071"/>
              <a:gd name="connsiteX91" fmla="*/ 776125 w 5556281"/>
              <a:gd name="connsiteY91" fmla="*/ 831392 h 5539071"/>
              <a:gd name="connsiteX92" fmla="*/ 881050 w 5556281"/>
              <a:gd name="connsiteY92" fmla="*/ 803617 h 5539071"/>
              <a:gd name="connsiteX93" fmla="*/ 1368636 w 5556281"/>
              <a:gd name="connsiteY93" fmla="*/ 1005749 h 5539071"/>
              <a:gd name="connsiteX94" fmla="*/ 1462757 w 5556281"/>
              <a:gd name="connsiteY94" fmla="*/ 998037 h 5539071"/>
              <a:gd name="connsiteX95" fmla="*/ 1617057 w 5556281"/>
              <a:gd name="connsiteY95" fmla="*/ 891569 h 5539071"/>
              <a:gd name="connsiteX96" fmla="*/ 1654088 w 5556281"/>
              <a:gd name="connsiteY96" fmla="*/ 819048 h 5539071"/>
              <a:gd name="connsiteX97" fmla="*/ 1651005 w 5556281"/>
              <a:gd name="connsiteY97" fmla="*/ 765044 h 5539071"/>
              <a:gd name="connsiteX98" fmla="*/ 1632488 w 5556281"/>
              <a:gd name="connsiteY98" fmla="*/ 525881 h 5539071"/>
              <a:gd name="connsiteX99" fmla="*/ 1613971 w 5556281"/>
              <a:gd name="connsiteY99" fmla="*/ 286715 h 5539071"/>
              <a:gd name="connsiteX100" fmla="*/ 1664889 w 5556281"/>
              <a:gd name="connsiteY100" fmla="*/ 208022 h 5539071"/>
              <a:gd name="connsiteX101" fmla="*/ 2141674 w 5556281"/>
              <a:gd name="connsiteY101" fmla="*/ 47552 h 5539071"/>
              <a:gd name="connsiteX102" fmla="*/ 2172535 w 5556281"/>
              <a:gd name="connsiteY102" fmla="*/ 42923 h 5539071"/>
              <a:gd name="connsiteX103" fmla="*/ 2237341 w 5556281"/>
              <a:gd name="connsiteY103" fmla="*/ 86126 h 5539071"/>
              <a:gd name="connsiteX104" fmla="*/ 2535137 w 5556281"/>
              <a:gd name="connsiteY104" fmla="*/ 516622 h 5539071"/>
              <a:gd name="connsiteX105" fmla="*/ 2627718 w 5556281"/>
              <a:gd name="connsiteY105" fmla="*/ 561368 h 5539071"/>
              <a:gd name="connsiteX106" fmla="*/ 2786647 w 5556281"/>
              <a:gd name="connsiteY106" fmla="*/ 555196 h 5539071"/>
              <a:gd name="connsiteX107" fmla="*/ 2836022 w 5556281"/>
              <a:gd name="connsiteY107" fmla="*/ 530507 h 5539071"/>
              <a:gd name="connsiteX108" fmla="*/ 2852996 w 5556281"/>
              <a:gd name="connsiteY108" fmla="*/ 505821 h 5539071"/>
              <a:gd name="connsiteX109" fmla="*/ 2930143 w 5556281"/>
              <a:gd name="connsiteY109" fmla="*/ 363865 h 5539071"/>
              <a:gd name="connsiteX110" fmla="*/ 3102960 w 5556281"/>
              <a:gd name="connsiteY110" fmla="*/ 41380 h 5539071"/>
              <a:gd name="connsiteX111" fmla="*/ 3162198 w 5556281"/>
              <a:gd name="connsiteY111" fmla="*/ 151 h 553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556281" h="5539071">
                <a:moveTo>
                  <a:pt x="2778140" y="1624152"/>
                </a:moveTo>
                <a:cubicBezTo>
                  <a:pt x="2145562" y="1624152"/>
                  <a:pt x="1632756" y="2136958"/>
                  <a:pt x="1632756" y="2769536"/>
                </a:cubicBezTo>
                <a:cubicBezTo>
                  <a:pt x="1632756" y="3402114"/>
                  <a:pt x="2145562" y="3914920"/>
                  <a:pt x="2778140" y="3914920"/>
                </a:cubicBezTo>
                <a:cubicBezTo>
                  <a:pt x="3410718" y="3914920"/>
                  <a:pt x="3923524" y="3402114"/>
                  <a:pt x="3923524" y="2769536"/>
                </a:cubicBezTo>
                <a:cubicBezTo>
                  <a:pt x="3923524" y="2136958"/>
                  <a:pt x="3410718" y="1624152"/>
                  <a:pt x="2778140" y="1624152"/>
                </a:cubicBezTo>
                <a:close/>
                <a:moveTo>
                  <a:pt x="3162198" y="151"/>
                </a:moveTo>
                <a:cubicBezTo>
                  <a:pt x="3170660" y="-379"/>
                  <a:pt x="3179725" y="489"/>
                  <a:pt x="3189369" y="2803"/>
                </a:cubicBezTo>
                <a:cubicBezTo>
                  <a:pt x="3356013" y="42923"/>
                  <a:pt x="3522655" y="81496"/>
                  <a:pt x="3689300" y="121613"/>
                </a:cubicBezTo>
                <a:cubicBezTo>
                  <a:pt x="3724787" y="130871"/>
                  <a:pt x="3746390" y="157104"/>
                  <a:pt x="3747933" y="194134"/>
                </a:cubicBezTo>
                <a:cubicBezTo>
                  <a:pt x="3749476" y="214194"/>
                  <a:pt x="3749476" y="234254"/>
                  <a:pt x="3751019" y="254313"/>
                </a:cubicBezTo>
                <a:cubicBezTo>
                  <a:pt x="3755645" y="379296"/>
                  <a:pt x="3758735" y="504278"/>
                  <a:pt x="3763361" y="627717"/>
                </a:cubicBezTo>
                <a:cubicBezTo>
                  <a:pt x="3764907" y="661664"/>
                  <a:pt x="3766450" y="697152"/>
                  <a:pt x="3767990" y="731096"/>
                </a:cubicBezTo>
                <a:cubicBezTo>
                  <a:pt x="3769533" y="765044"/>
                  <a:pt x="3786507" y="791275"/>
                  <a:pt x="3815825" y="808246"/>
                </a:cubicBezTo>
                <a:cubicBezTo>
                  <a:pt x="3852855" y="829849"/>
                  <a:pt x="3891432" y="849909"/>
                  <a:pt x="3928463" y="873052"/>
                </a:cubicBezTo>
                <a:cubicBezTo>
                  <a:pt x="3965496" y="894655"/>
                  <a:pt x="3999440" y="893112"/>
                  <a:pt x="4036474" y="873052"/>
                </a:cubicBezTo>
                <a:cubicBezTo>
                  <a:pt x="4189231" y="788189"/>
                  <a:pt x="4340442" y="703324"/>
                  <a:pt x="4493199" y="618458"/>
                </a:cubicBezTo>
                <a:cubicBezTo>
                  <a:pt x="4528689" y="598402"/>
                  <a:pt x="4562634" y="604571"/>
                  <a:pt x="4590409" y="632346"/>
                </a:cubicBezTo>
                <a:cubicBezTo>
                  <a:pt x="4709219" y="752699"/>
                  <a:pt x="4826485" y="874595"/>
                  <a:pt x="4945295" y="994951"/>
                </a:cubicBezTo>
                <a:cubicBezTo>
                  <a:pt x="4976157" y="1027352"/>
                  <a:pt x="4980786" y="1056670"/>
                  <a:pt x="4957640" y="1095244"/>
                </a:cubicBezTo>
                <a:cubicBezTo>
                  <a:pt x="4869689" y="1244915"/>
                  <a:pt x="4780194" y="1393043"/>
                  <a:pt x="4692245" y="1542714"/>
                </a:cubicBezTo>
                <a:cubicBezTo>
                  <a:pt x="4672185" y="1576659"/>
                  <a:pt x="4670643" y="1612149"/>
                  <a:pt x="4690702" y="1646093"/>
                </a:cubicBezTo>
                <a:cubicBezTo>
                  <a:pt x="4713848" y="1687753"/>
                  <a:pt x="4735448" y="1729416"/>
                  <a:pt x="4758594" y="1771076"/>
                </a:cubicBezTo>
                <a:cubicBezTo>
                  <a:pt x="4775567" y="1801937"/>
                  <a:pt x="4801797" y="1818911"/>
                  <a:pt x="4837287" y="1820454"/>
                </a:cubicBezTo>
                <a:cubicBezTo>
                  <a:pt x="4895921" y="1825083"/>
                  <a:pt x="4956097" y="1828169"/>
                  <a:pt x="5014730" y="1832795"/>
                </a:cubicBezTo>
                <a:cubicBezTo>
                  <a:pt x="5135083" y="1840510"/>
                  <a:pt x="5255439" y="1848226"/>
                  <a:pt x="5375792" y="1855941"/>
                </a:cubicBezTo>
                <a:cubicBezTo>
                  <a:pt x="5409736" y="1857484"/>
                  <a:pt x="5437511" y="1880630"/>
                  <a:pt x="5445227" y="1914574"/>
                </a:cubicBezTo>
                <a:cubicBezTo>
                  <a:pt x="5482257" y="2081219"/>
                  <a:pt x="5517747" y="2249404"/>
                  <a:pt x="5554778" y="2417592"/>
                </a:cubicBezTo>
                <a:cubicBezTo>
                  <a:pt x="5559407" y="2440735"/>
                  <a:pt x="5553235" y="2460795"/>
                  <a:pt x="5537805" y="2479311"/>
                </a:cubicBezTo>
                <a:cubicBezTo>
                  <a:pt x="5530089" y="2488570"/>
                  <a:pt x="5517747" y="2494742"/>
                  <a:pt x="5506946" y="2500914"/>
                </a:cubicBezTo>
                <a:cubicBezTo>
                  <a:pt x="5352646" y="2578062"/>
                  <a:pt x="5198345" y="2655212"/>
                  <a:pt x="5042505" y="2732362"/>
                </a:cubicBezTo>
                <a:cubicBezTo>
                  <a:pt x="5010101" y="2749336"/>
                  <a:pt x="4991587" y="2774025"/>
                  <a:pt x="4990041" y="2811055"/>
                </a:cubicBezTo>
                <a:cubicBezTo>
                  <a:pt x="4986958" y="2869688"/>
                  <a:pt x="4982326" y="2926779"/>
                  <a:pt x="4979243" y="2985415"/>
                </a:cubicBezTo>
                <a:cubicBezTo>
                  <a:pt x="4977699" y="3019360"/>
                  <a:pt x="4990041" y="3048678"/>
                  <a:pt x="5019359" y="3068735"/>
                </a:cubicBezTo>
                <a:cubicBezTo>
                  <a:pt x="5162858" y="3173660"/>
                  <a:pt x="5304814" y="3280125"/>
                  <a:pt x="5448313" y="3385051"/>
                </a:cubicBezTo>
                <a:cubicBezTo>
                  <a:pt x="5482257" y="3409737"/>
                  <a:pt x="5493059" y="3440598"/>
                  <a:pt x="5477631" y="3480714"/>
                </a:cubicBezTo>
                <a:cubicBezTo>
                  <a:pt x="5451399" y="3553235"/>
                  <a:pt x="5425167" y="3625756"/>
                  <a:pt x="5398935" y="3698277"/>
                </a:cubicBezTo>
                <a:cubicBezTo>
                  <a:pt x="5369619" y="3778514"/>
                  <a:pt x="5340305" y="3860293"/>
                  <a:pt x="5309443" y="3940526"/>
                </a:cubicBezTo>
                <a:cubicBezTo>
                  <a:pt x="5297099" y="3974474"/>
                  <a:pt x="5267781" y="3992990"/>
                  <a:pt x="5233836" y="3989904"/>
                </a:cubicBezTo>
                <a:cubicBezTo>
                  <a:pt x="5169031" y="3983732"/>
                  <a:pt x="5105768" y="3976017"/>
                  <a:pt x="5040963" y="3969844"/>
                </a:cubicBezTo>
                <a:cubicBezTo>
                  <a:pt x="4929868" y="3957500"/>
                  <a:pt x="4818771" y="3945155"/>
                  <a:pt x="4707676" y="3934357"/>
                </a:cubicBezTo>
                <a:cubicBezTo>
                  <a:pt x="4672185" y="3931271"/>
                  <a:pt x="4644413" y="3943612"/>
                  <a:pt x="4622811" y="3972931"/>
                </a:cubicBezTo>
                <a:cubicBezTo>
                  <a:pt x="4582694" y="4026935"/>
                  <a:pt x="4544117" y="4082482"/>
                  <a:pt x="4502457" y="4136489"/>
                </a:cubicBezTo>
                <a:cubicBezTo>
                  <a:pt x="4477769" y="4168891"/>
                  <a:pt x="4474683" y="4202838"/>
                  <a:pt x="4488570" y="4239869"/>
                </a:cubicBezTo>
                <a:cubicBezTo>
                  <a:pt x="4550289" y="4403427"/>
                  <a:pt x="4613552" y="4566983"/>
                  <a:pt x="4675271" y="4730542"/>
                </a:cubicBezTo>
                <a:cubicBezTo>
                  <a:pt x="4692245" y="4773744"/>
                  <a:pt x="4682987" y="4803063"/>
                  <a:pt x="4647499" y="4830835"/>
                </a:cubicBezTo>
                <a:cubicBezTo>
                  <a:pt x="4524057" y="4923416"/>
                  <a:pt x="4402161" y="5017539"/>
                  <a:pt x="4278723" y="5110117"/>
                </a:cubicBezTo>
                <a:cubicBezTo>
                  <a:pt x="4243235" y="5136349"/>
                  <a:pt x="4212374" y="5136349"/>
                  <a:pt x="4178427" y="5108574"/>
                </a:cubicBezTo>
                <a:cubicBezTo>
                  <a:pt x="4045729" y="5002109"/>
                  <a:pt x="3911492" y="4894097"/>
                  <a:pt x="3778791" y="4786089"/>
                </a:cubicBezTo>
                <a:cubicBezTo>
                  <a:pt x="3749476" y="4762943"/>
                  <a:pt x="3718615" y="4755228"/>
                  <a:pt x="3684671" y="4767572"/>
                </a:cubicBezTo>
                <a:cubicBezTo>
                  <a:pt x="3605977" y="4796890"/>
                  <a:pt x="3527284" y="4826209"/>
                  <a:pt x="3450134" y="4857067"/>
                </a:cubicBezTo>
                <a:cubicBezTo>
                  <a:pt x="3419276" y="4869411"/>
                  <a:pt x="3400759" y="4892557"/>
                  <a:pt x="3393044" y="4924959"/>
                </a:cubicBezTo>
                <a:cubicBezTo>
                  <a:pt x="3382243" y="4975877"/>
                  <a:pt x="3371444" y="5028338"/>
                  <a:pt x="3360639" y="5079259"/>
                </a:cubicBezTo>
                <a:cubicBezTo>
                  <a:pt x="3334411" y="5202698"/>
                  <a:pt x="3309721" y="5324594"/>
                  <a:pt x="3283489" y="5448033"/>
                </a:cubicBezTo>
                <a:cubicBezTo>
                  <a:pt x="3275777" y="5483524"/>
                  <a:pt x="3254174" y="5505126"/>
                  <a:pt x="3218687" y="5509753"/>
                </a:cubicBezTo>
                <a:cubicBezTo>
                  <a:pt x="3136907" y="5520554"/>
                  <a:pt x="3055128" y="5528269"/>
                  <a:pt x="2973349" y="5535985"/>
                </a:cubicBezTo>
                <a:cubicBezTo>
                  <a:pt x="2933232" y="5532899"/>
                  <a:pt x="2900828" y="5535985"/>
                  <a:pt x="2868424" y="5539071"/>
                </a:cubicBezTo>
                <a:cubicBezTo>
                  <a:pt x="2820592" y="5539071"/>
                  <a:pt x="2772760" y="5539071"/>
                  <a:pt x="2723385" y="5539071"/>
                </a:cubicBezTo>
                <a:cubicBezTo>
                  <a:pt x="2692523" y="5528269"/>
                  <a:pt x="2675550" y="5505126"/>
                  <a:pt x="2666291" y="5474265"/>
                </a:cubicBezTo>
                <a:cubicBezTo>
                  <a:pt x="2613831" y="5313793"/>
                  <a:pt x="2559826" y="5153323"/>
                  <a:pt x="2507365" y="4992850"/>
                </a:cubicBezTo>
                <a:cubicBezTo>
                  <a:pt x="2495021" y="4955817"/>
                  <a:pt x="2470335" y="4932674"/>
                  <a:pt x="2431758" y="4924959"/>
                </a:cubicBezTo>
                <a:cubicBezTo>
                  <a:pt x="2349979" y="4906442"/>
                  <a:pt x="2266657" y="4889468"/>
                  <a:pt x="2184880" y="4869411"/>
                </a:cubicBezTo>
                <a:cubicBezTo>
                  <a:pt x="2141674" y="4858610"/>
                  <a:pt x="2106187" y="4869411"/>
                  <a:pt x="2075329" y="4901813"/>
                </a:cubicBezTo>
                <a:cubicBezTo>
                  <a:pt x="1956516" y="5025252"/>
                  <a:pt x="1834620" y="5145608"/>
                  <a:pt x="1714267" y="5267504"/>
                </a:cubicBezTo>
                <a:cubicBezTo>
                  <a:pt x="1686492" y="5295276"/>
                  <a:pt x="1654088" y="5301451"/>
                  <a:pt x="1621686" y="5282934"/>
                </a:cubicBezTo>
                <a:cubicBezTo>
                  <a:pt x="1492075" y="5210413"/>
                  <a:pt x="1364004" y="5137892"/>
                  <a:pt x="1234396" y="5065371"/>
                </a:cubicBezTo>
                <a:cubicBezTo>
                  <a:pt x="1189647" y="5040682"/>
                  <a:pt x="1178846" y="5014453"/>
                  <a:pt x="1191190" y="4966618"/>
                </a:cubicBezTo>
                <a:cubicBezTo>
                  <a:pt x="1232850" y="4799977"/>
                  <a:pt x="1276055" y="4634875"/>
                  <a:pt x="1317715" y="4468233"/>
                </a:cubicBezTo>
                <a:cubicBezTo>
                  <a:pt x="1326977" y="4432743"/>
                  <a:pt x="1320801" y="4400341"/>
                  <a:pt x="1294569" y="4372566"/>
                </a:cubicBezTo>
                <a:cubicBezTo>
                  <a:pt x="1232850" y="4307760"/>
                  <a:pt x="1169587" y="4242955"/>
                  <a:pt x="1107868" y="4178149"/>
                </a:cubicBezTo>
                <a:cubicBezTo>
                  <a:pt x="1083182" y="4151917"/>
                  <a:pt x="1052321" y="4144202"/>
                  <a:pt x="1018376" y="4151917"/>
                </a:cubicBezTo>
                <a:cubicBezTo>
                  <a:pt x="987518" y="4158089"/>
                  <a:pt x="958200" y="4165804"/>
                  <a:pt x="928882" y="4171977"/>
                </a:cubicBezTo>
                <a:cubicBezTo>
                  <a:pt x="788469" y="4202838"/>
                  <a:pt x="649599" y="4235239"/>
                  <a:pt x="509190" y="4266101"/>
                </a:cubicBezTo>
                <a:cubicBezTo>
                  <a:pt x="470613" y="4275359"/>
                  <a:pt x="439755" y="4261472"/>
                  <a:pt x="422778" y="4227524"/>
                </a:cubicBezTo>
                <a:cubicBezTo>
                  <a:pt x="351800" y="4091740"/>
                  <a:pt x="282366" y="3954414"/>
                  <a:pt x="211391" y="3818630"/>
                </a:cubicBezTo>
                <a:cubicBezTo>
                  <a:pt x="195960" y="3787772"/>
                  <a:pt x="202132" y="3753825"/>
                  <a:pt x="226818" y="3730682"/>
                </a:cubicBezTo>
                <a:cubicBezTo>
                  <a:pt x="356433" y="3610326"/>
                  <a:pt x="487587" y="3488430"/>
                  <a:pt x="617198" y="3368077"/>
                </a:cubicBezTo>
                <a:cubicBezTo>
                  <a:pt x="643427" y="3344931"/>
                  <a:pt x="652686" y="3314073"/>
                  <a:pt x="648056" y="3280125"/>
                </a:cubicBezTo>
                <a:cubicBezTo>
                  <a:pt x="632629" y="3196803"/>
                  <a:pt x="617198" y="3111937"/>
                  <a:pt x="601767" y="3028618"/>
                </a:cubicBezTo>
                <a:cubicBezTo>
                  <a:pt x="595595" y="2993127"/>
                  <a:pt x="575535" y="2969985"/>
                  <a:pt x="541591" y="2957640"/>
                </a:cubicBezTo>
                <a:cubicBezTo>
                  <a:pt x="427407" y="2915980"/>
                  <a:pt x="313227" y="2874318"/>
                  <a:pt x="200589" y="2832658"/>
                </a:cubicBezTo>
                <a:cubicBezTo>
                  <a:pt x="134241" y="2807969"/>
                  <a:pt x="66349" y="2786366"/>
                  <a:pt x="0" y="2757051"/>
                </a:cubicBezTo>
                <a:cubicBezTo>
                  <a:pt x="0" y="2727733"/>
                  <a:pt x="0" y="2699960"/>
                  <a:pt x="0" y="2670642"/>
                </a:cubicBezTo>
                <a:cubicBezTo>
                  <a:pt x="4629" y="2619724"/>
                  <a:pt x="9259" y="2570349"/>
                  <a:pt x="13885" y="2519428"/>
                </a:cubicBezTo>
                <a:cubicBezTo>
                  <a:pt x="23146" y="2420678"/>
                  <a:pt x="37031" y="2321925"/>
                  <a:pt x="52461" y="2224718"/>
                </a:cubicBezTo>
                <a:cubicBezTo>
                  <a:pt x="57091" y="2192314"/>
                  <a:pt x="80236" y="2169168"/>
                  <a:pt x="114181" y="2162996"/>
                </a:cubicBezTo>
                <a:cubicBezTo>
                  <a:pt x="290081" y="2130594"/>
                  <a:pt x="464441" y="2099733"/>
                  <a:pt x="640344" y="2067332"/>
                </a:cubicBezTo>
                <a:cubicBezTo>
                  <a:pt x="677375" y="2061160"/>
                  <a:pt x="702064" y="2041100"/>
                  <a:pt x="717491" y="2007155"/>
                </a:cubicBezTo>
                <a:cubicBezTo>
                  <a:pt x="743723" y="1942350"/>
                  <a:pt x="771498" y="1877544"/>
                  <a:pt x="797727" y="1814281"/>
                </a:cubicBezTo>
                <a:cubicBezTo>
                  <a:pt x="814701" y="1774162"/>
                  <a:pt x="810072" y="1740217"/>
                  <a:pt x="783840" y="1704727"/>
                </a:cubicBezTo>
                <a:cubicBezTo>
                  <a:pt x="680461" y="1570486"/>
                  <a:pt x="578625" y="1434703"/>
                  <a:pt x="476785" y="1300462"/>
                </a:cubicBezTo>
                <a:cubicBezTo>
                  <a:pt x="450553" y="1264975"/>
                  <a:pt x="450553" y="1234114"/>
                  <a:pt x="478329" y="1200169"/>
                </a:cubicBezTo>
                <a:cubicBezTo>
                  <a:pt x="577078" y="1076730"/>
                  <a:pt x="675831" y="954831"/>
                  <a:pt x="776125" y="831392"/>
                </a:cubicBezTo>
                <a:cubicBezTo>
                  <a:pt x="808529" y="792819"/>
                  <a:pt x="834761" y="785103"/>
                  <a:pt x="881050" y="803617"/>
                </a:cubicBezTo>
                <a:cubicBezTo>
                  <a:pt x="1043065" y="871512"/>
                  <a:pt x="1205078" y="937860"/>
                  <a:pt x="1368636" y="1005749"/>
                </a:cubicBezTo>
                <a:cubicBezTo>
                  <a:pt x="1401037" y="1019637"/>
                  <a:pt x="1433439" y="1018094"/>
                  <a:pt x="1462757" y="998037"/>
                </a:cubicBezTo>
                <a:cubicBezTo>
                  <a:pt x="1515221" y="962546"/>
                  <a:pt x="1566139" y="927059"/>
                  <a:pt x="1617057" y="891569"/>
                </a:cubicBezTo>
                <a:cubicBezTo>
                  <a:pt x="1641743" y="874595"/>
                  <a:pt x="1654088" y="849909"/>
                  <a:pt x="1654088" y="819048"/>
                </a:cubicBezTo>
                <a:cubicBezTo>
                  <a:pt x="1654088" y="800531"/>
                  <a:pt x="1652548" y="782017"/>
                  <a:pt x="1651005" y="765044"/>
                </a:cubicBezTo>
                <a:cubicBezTo>
                  <a:pt x="1644832" y="684807"/>
                  <a:pt x="1638660" y="606114"/>
                  <a:pt x="1632488" y="525881"/>
                </a:cubicBezTo>
                <a:cubicBezTo>
                  <a:pt x="1626316" y="445644"/>
                  <a:pt x="1620143" y="366951"/>
                  <a:pt x="1613971" y="286715"/>
                </a:cubicBezTo>
                <a:cubicBezTo>
                  <a:pt x="1610885" y="249681"/>
                  <a:pt x="1629402" y="220366"/>
                  <a:pt x="1664889" y="208022"/>
                </a:cubicBezTo>
                <a:cubicBezTo>
                  <a:pt x="1823819" y="154017"/>
                  <a:pt x="1982748" y="100013"/>
                  <a:pt x="2141674" y="47552"/>
                </a:cubicBezTo>
                <a:cubicBezTo>
                  <a:pt x="2152476" y="44466"/>
                  <a:pt x="2161734" y="42923"/>
                  <a:pt x="2172535" y="42923"/>
                </a:cubicBezTo>
                <a:cubicBezTo>
                  <a:pt x="2201851" y="44466"/>
                  <a:pt x="2220367" y="62980"/>
                  <a:pt x="2237341" y="86126"/>
                </a:cubicBezTo>
                <a:cubicBezTo>
                  <a:pt x="2336091" y="229624"/>
                  <a:pt x="2436387" y="373123"/>
                  <a:pt x="2535137" y="516622"/>
                </a:cubicBezTo>
                <a:cubicBezTo>
                  <a:pt x="2558283" y="549024"/>
                  <a:pt x="2589145" y="564454"/>
                  <a:pt x="2627718" y="561368"/>
                </a:cubicBezTo>
                <a:cubicBezTo>
                  <a:pt x="2680179" y="556739"/>
                  <a:pt x="2734186" y="555196"/>
                  <a:pt x="2786647" y="555196"/>
                </a:cubicBezTo>
                <a:cubicBezTo>
                  <a:pt x="2808250" y="555196"/>
                  <a:pt x="2823681" y="547480"/>
                  <a:pt x="2836022" y="530507"/>
                </a:cubicBezTo>
                <a:cubicBezTo>
                  <a:pt x="2842195" y="522794"/>
                  <a:pt x="2848367" y="513536"/>
                  <a:pt x="2852996" y="505821"/>
                </a:cubicBezTo>
                <a:cubicBezTo>
                  <a:pt x="2879228" y="457986"/>
                  <a:pt x="2903914" y="410154"/>
                  <a:pt x="2930143" y="363865"/>
                </a:cubicBezTo>
                <a:cubicBezTo>
                  <a:pt x="2987237" y="255856"/>
                  <a:pt x="3045870" y="149388"/>
                  <a:pt x="3102960" y="41380"/>
                </a:cubicBezTo>
                <a:cubicBezTo>
                  <a:pt x="3116848" y="15919"/>
                  <a:pt x="3136811" y="1742"/>
                  <a:pt x="3162198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t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4380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1424D9-1201-489D-8759-802BEB428968}"/>
              </a:ext>
            </a:extLst>
          </p:cNvPr>
          <p:cNvSpPr/>
          <p:nvPr userDrawn="1"/>
        </p:nvSpPr>
        <p:spPr>
          <a:xfrm>
            <a:off x="808468" y="3753256"/>
            <a:ext cx="3143250" cy="2004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0AA1C5-BCBE-4E2F-A961-AB73B3335AEC}"/>
              </a:ext>
            </a:extLst>
          </p:cNvPr>
          <p:cNvSpPr/>
          <p:nvPr userDrawn="1"/>
        </p:nvSpPr>
        <p:spPr>
          <a:xfrm>
            <a:off x="0" y="0"/>
            <a:ext cx="12192000" cy="375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A3D867-D133-48FC-B3C8-A5F667B90D58}"/>
              </a:ext>
            </a:extLst>
          </p:cNvPr>
          <p:cNvSpPr/>
          <p:nvPr userDrawn="1"/>
        </p:nvSpPr>
        <p:spPr>
          <a:xfrm>
            <a:off x="819150" y="1762125"/>
            <a:ext cx="3143250" cy="1991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1883518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52358FC-753C-4A29-8F87-6685EF055F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30" y="339510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859361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8385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66B193-49A3-4956-A9EF-296EF16EA757}"/>
              </a:ext>
            </a:extLst>
          </p:cNvPr>
          <p:cNvSpPr/>
          <p:nvPr userDrawn="1"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71915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ABA9EEA-050C-20C5-E3FA-62CCD6390B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7213" y="2255838"/>
            <a:ext cx="5975106" cy="812731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TW" dirty="0"/>
              <a:t>text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9385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01BC926-532D-4A29-930A-236814050938}"/>
              </a:ext>
            </a:extLst>
          </p:cNvPr>
          <p:cNvSpPr>
            <a:spLocks noChangeAspect="1"/>
          </p:cNvSpPr>
          <p:nvPr userDrawn="1"/>
        </p:nvSpPr>
        <p:spPr>
          <a:xfrm>
            <a:off x="7119313" y="5067541"/>
            <a:ext cx="4297680" cy="4353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3E906F-6E18-4B03-BE88-75566ECC92F8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5EBDAAFC-71A9-4BA2-A27E-C4F1F4BA22EC}"/>
              </a:ext>
            </a:extLst>
          </p:cNvPr>
          <p:cNvGrpSpPr/>
          <p:nvPr userDrawn="1"/>
        </p:nvGrpSpPr>
        <p:grpSpPr>
          <a:xfrm>
            <a:off x="6867309" y="1360225"/>
            <a:ext cx="4999344" cy="3932069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6173859-0352-4FD9-B3BD-10167F74D9C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945F6B7-E4A6-48B1-9406-9E425F295FF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CA7AAB-8778-4F88-BE73-6CB5FA0E0E6A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BD4C418-0F80-4101-A919-833900A7CEF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2511B1-DF8F-4023-8CEE-586AEE878B8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BDA56B7-7F45-4702-8E59-4222CE52086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FA1173E-505A-4DD9-BBC4-17F19752B61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D9CBC3-5115-4FA9-AC8A-A42FC5D3EE6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B9825C8-5D1C-4169-9149-8B4CB0E262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103893" y="1624177"/>
            <a:ext cx="45800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5" indent="0">
              <a:buNone/>
              <a:defRPr sz="2800"/>
            </a:lvl2pPr>
            <a:lvl3pPr marL="914409" indent="0">
              <a:buNone/>
              <a:defRPr sz="2400"/>
            </a:lvl3pPr>
            <a:lvl4pPr marL="1371614" indent="0">
              <a:buNone/>
              <a:defRPr sz="2000"/>
            </a:lvl4pPr>
            <a:lvl5pPr marL="1828818" indent="0">
              <a:buNone/>
              <a:defRPr sz="2000"/>
            </a:lvl5pPr>
            <a:lvl6pPr marL="2286023" indent="0">
              <a:buNone/>
              <a:defRPr sz="2000"/>
            </a:lvl6pPr>
            <a:lvl7pPr marL="2743227" indent="0">
              <a:buNone/>
              <a:defRPr sz="2000"/>
            </a:lvl7pPr>
            <a:lvl8pPr marL="3200432" indent="0">
              <a:buNone/>
              <a:defRPr sz="2000"/>
            </a:lvl8pPr>
            <a:lvl9pPr marL="3657637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D05948B-F459-46FB-B9E4-88B7F7FCBE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30" y="339510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29136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blipFill dpi="0" rotWithShape="1">
          <a:blip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229350"/>
            <a:ext cx="12192000" cy="628650"/>
          </a:xfrm>
          <a:prstGeom prst="rect">
            <a:avLst/>
          </a:prstGeom>
          <a:solidFill>
            <a:srgbClr val="B2DE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6" name="矩形 5"/>
          <p:cNvSpPr/>
          <p:nvPr userDrawn="1"/>
        </p:nvSpPr>
        <p:spPr>
          <a:xfrm>
            <a:off x="6382710" y="6420565"/>
            <a:ext cx="58092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0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Copyright ©  2022</a:t>
            </a:r>
            <a:r>
              <a:rPr lang="en-US" altLang="zh-TW" sz="1000" b="0" i="0" baseline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TW" sz="10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BIOACTION Corporation.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927313269"/>
      </p:ext>
    </p:extLst>
  </p:cSld>
  <p:clrMapOvr>
    <a:masterClrMapping/>
  </p:clrMapOvr>
  <p:transition spd="slow">
    <p:random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68ACC5-687B-4CD6-8C3B-54EB0FA5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8DB20AE-9534-4435-8404-0AB9CFB38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23A03-BDDC-47CA-BC38-A711C3C56A35}" type="datetime1">
              <a:rPr lang="zh-TW" altLang="en-US" smtClean="0"/>
              <a:t>2026/1/24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387879F-30FA-46C3-B101-08F63219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002D8F3-DCDE-45EF-A49F-42E3274CB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7F9E6-07B0-4855-9954-1B89D1D120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39813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F488522-8C1B-4775-9A08-1C6A0294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6EFD5-35A6-4DFA-B617-63448B879B59}" type="datetime1">
              <a:rPr lang="zh-TW" altLang="en-US" smtClean="0"/>
              <a:t>2026/1/24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8B76833-E155-4328-9132-6DDD11A2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12B335-4C99-489E-864A-4A237693D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7F9E6-07B0-4855-9954-1B89D1D120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56451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5779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1" indent="0" algn="ctr">
              <a:buNone/>
              <a:defRPr sz="2000"/>
            </a:lvl2pPr>
            <a:lvl3pPr marL="914340" indent="0" algn="ctr">
              <a:buNone/>
              <a:defRPr sz="1800"/>
            </a:lvl3pPr>
            <a:lvl4pPr marL="1371511" indent="0" algn="ctr">
              <a:buNone/>
              <a:defRPr sz="1600"/>
            </a:lvl4pPr>
            <a:lvl5pPr marL="1828681" indent="0" algn="ctr">
              <a:buNone/>
              <a:defRPr sz="1600"/>
            </a:lvl5pPr>
            <a:lvl6pPr marL="2285852" indent="0" algn="ctr">
              <a:buNone/>
              <a:defRPr sz="1600"/>
            </a:lvl6pPr>
            <a:lvl7pPr marL="2743021" indent="0" algn="ctr">
              <a:buNone/>
              <a:defRPr sz="1600"/>
            </a:lvl7pPr>
            <a:lvl8pPr marL="3200192" indent="0" algn="ctr">
              <a:buNone/>
              <a:defRPr sz="1600"/>
            </a:lvl8pPr>
            <a:lvl9pPr marL="3657363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D6212-DEE7-446C-8540-86D91FFC300F}" type="datetimeFigureOut">
              <a:rPr lang="zh-TW" altLang="en-US" smtClean="0"/>
              <a:t>2026/1/24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827E0-A131-4FAC-A4A7-D9D8732C8EA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51049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 hasCustomPrompt="1"/>
          </p:nvPr>
        </p:nvSpPr>
        <p:spPr>
          <a:xfrm>
            <a:off x="437477" y="767155"/>
            <a:ext cx="11332033" cy="919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5333" baseline="0">
                <a:effectLst/>
                <a:latin typeface="Calibri" panose="020F0502020204030204" pitchFamily="34" charset="0"/>
                <a:ea typeface="Microsoft JhengHei" panose="020B0604030504040204" pitchFamily="34" charset="-120"/>
              </a:defRPr>
            </a:lvl1pPr>
          </a:lstStyle>
          <a:p>
            <a:pPr>
              <a:defRPr/>
            </a:pPr>
            <a:r>
              <a:rPr lang="en-US" altLang="zh-TW" dirty="0"/>
              <a:t>Content Page</a:t>
            </a:r>
            <a:r>
              <a:rPr lang="zh-TW" altLang="en-US" dirty="0"/>
              <a:t>內文</a:t>
            </a:r>
            <a:r>
              <a:rPr lang="zh-TW" altLang="en-US" dirty="0">
                <a:latin typeface="Microsoft JhengHei" panose="020B0604030504040204" pitchFamily="34" charset="-120"/>
              </a:rPr>
              <a:t>頁 字級 </a:t>
            </a:r>
            <a:r>
              <a:rPr lang="en-US" altLang="zh-TW" dirty="0">
                <a:latin typeface="Microsoft JhengHei" panose="020B0604030504040204" pitchFamily="34" charset="-120"/>
              </a:rPr>
              <a:t>40</a:t>
            </a:r>
            <a:r>
              <a:rPr lang="en-US" altLang="zh-TW" dirty="0"/>
              <a:t>pt</a:t>
            </a:r>
            <a:endParaRPr lang="zh-TW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437477" y="1845533"/>
            <a:ext cx="11332033" cy="4535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 baseline="0">
                <a:effectLst/>
                <a:latin typeface="Calibri" panose="020F0502020204030204" pitchFamily="34" charset="0"/>
                <a:ea typeface="Microsoft JhengHei" panose="020B0604030504040204" pitchFamily="34" charset="-120"/>
              </a:defRPr>
            </a:lvl1pPr>
          </a:lstStyle>
          <a:p>
            <a:r>
              <a:rPr lang="en-US" altLang="zh-TW" sz="2400" dirty="0"/>
              <a:t>Outline 1</a:t>
            </a:r>
          </a:p>
          <a:p>
            <a:pPr>
              <a:defRPr/>
            </a:pPr>
            <a:r>
              <a:rPr lang="zh-TW" altLang="en-US" sz="2400" dirty="0">
                <a:latin typeface="Microsoft JhengHei" panose="020B0604030504040204" pitchFamily="34" charset="-120"/>
              </a:rPr>
              <a:t>內文字級 </a:t>
            </a:r>
            <a:r>
              <a:rPr lang="en-US" altLang="zh-TW" sz="2400" dirty="0"/>
              <a:t>18pt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2883928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ABA9EEA-050C-20C5-E3FA-62CCD6390B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7213" y="3142189"/>
            <a:ext cx="5975106" cy="812731"/>
          </a:xfrm>
        </p:spPr>
        <p:txBody>
          <a:bodyPr anchor="ctr">
            <a:norm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TW" dirty="0"/>
              <a:t>text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93165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5462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0111D-F471-477A-9A15-0F2CDA6BA0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591525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823ED017-2DB0-7005-7190-7224D61F70A0}"/>
              </a:ext>
            </a:extLst>
          </p:cNvPr>
          <p:cNvSpPr txBox="1"/>
          <p:nvPr userDrawn="1"/>
        </p:nvSpPr>
        <p:spPr>
          <a:xfrm>
            <a:off x="11353117" y="6336000"/>
            <a:ext cx="5327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BEC394F-67A0-406F-805F-209DF23704DE}" type="slidenum">
              <a:rPr lang="zh-TW" altLang="en-US" sz="1600" smtClean="0">
                <a:latin typeface="+mn-lt"/>
              </a:rPr>
              <a:pPr algn="r"/>
              <a:t>‹#›</a:t>
            </a:fld>
            <a:endParaRPr lang="zh-TW" altLang="en-US" sz="1600">
              <a:latin typeface="+mn-lt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E83F29-FF6D-7AC4-B905-46EC3299BB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016" y="460800"/>
            <a:ext cx="11354822" cy="50720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600"/>
              </a:spcBef>
              <a:defRPr sz="2800" b="1" i="0">
                <a:solidFill>
                  <a:srgbClr val="2491A5"/>
                </a:solidFill>
                <a:latin typeface="+mn-lt"/>
                <a:ea typeface="Microsoft JhengHei" panose="020B0604030504040204" pitchFamily="34" charset="-120"/>
              </a:defRPr>
            </a:lvl1pPr>
          </a:lstStyle>
          <a:p>
            <a:r>
              <a:rPr kumimoji="1" lang="en-US" altLang="zh-TW" dirty="0"/>
              <a:t>Title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08309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0111D-F471-477A-9A15-0F2CDA6BA0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0812054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0111D-F471-477A-9A15-0F2CDA6BA0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44640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0111D-F471-477A-9A15-0F2CDA6BA0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6544628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0111D-F471-477A-9A15-0F2CDA6BA0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0274082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0111D-F471-477A-9A15-0F2CDA6BA0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867371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C5410-E16A-4968-B36F-B066871A2DFB}" type="datetimeFigureOut">
              <a:rPr lang="zh-TW" altLang="en-US" smtClean="0"/>
              <a:t>2026/1/24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5665C-BA52-4ECC-B6F4-7F87F223D4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59239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0111D-F471-477A-9A15-0F2CDA6BA0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3463507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0111D-F471-477A-9A15-0F2CDA6BA0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3768332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0111D-F471-477A-9A15-0F2CDA6BA0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2681527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0111D-F471-477A-9A15-0F2CDA6BA0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942082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304381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ABA9EEA-050C-20C5-E3FA-62CCD6390B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7213" y="2255838"/>
            <a:ext cx="5975106" cy="812731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TW" dirty="0"/>
              <a:t>text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32368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823ED017-2DB0-7005-7190-7224D61F70A0}"/>
              </a:ext>
            </a:extLst>
          </p:cNvPr>
          <p:cNvSpPr txBox="1"/>
          <p:nvPr userDrawn="1"/>
        </p:nvSpPr>
        <p:spPr>
          <a:xfrm>
            <a:off x="11353117" y="6336000"/>
            <a:ext cx="5327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BEC394F-67A0-406F-805F-209DF23704DE}" type="slidenum">
              <a:rPr lang="zh-TW" altLang="en-US" sz="1600" smtClean="0">
                <a:latin typeface="+mn-lt"/>
              </a:rPr>
              <a:pPr algn="r"/>
              <a:t>‹#›</a:t>
            </a:fld>
            <a:endParaRPr lang="zh-TW" altLang="en-US" sz="1600">
              <a:latin typeface="+mn-lt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E83F29-FF6D-7AC4-B905-46EC3299BB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016" y="460800"/>
            <a:ext cx="10080000" cy="50720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600"/>
              </a:spcBef>
              <a:defRPr sz="2800" b="1" i="0">
                <a:solidFill>
                  <a:schemeClr val="tx1"/>
                </a:solidFill>
                <a:latin typeface="+mn-lt"/>
                <a:ea typeface="Microsoft JhengHei" panose="020B0604030504040204" pitchFamily="34" charset="-120"/>
              </a:defRPr>
            </a:lvl1pPr>
          </a:lstStyle>
          <a:p>
            <a:r>
              <a:rPr kumimoji="1" lang="en-US" altLang="zh-TW" dirty="0"/>
              <a:t>Title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75211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30E148-869F-9244-A927-18074F4EE3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016" y="460800"/>
            <a:ext cx="10080000" cy="50720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600"/>
              </a:spcBef>
              <a:defRPr sz="3200" b="1" i="0">
                <a:solidFill>
                  <a:srgbClr val="2491A5"/>
                </a:solidFill>
                <a:latin typeface="+mn-lt"/>
                <a:ea typeface="Microsoft JhengHei" panose="020B0604030504040204" pitchFamily="34" charset="-120"/>
              </a:defRPr>
            </a:lvl1pPr>
          </a:lstStyle>
          <a:p>
            <a:r>
              <a:rPr kumimoji="1" lang="en-US" altLang="zh-TW" dirty="0"/>
              <a:t>Title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7D05F6C-FD19-2EB1-23B0-6633C1657104}"/>
              </a:ext>
            </a:extLst>
          </p:cNvPr>
          <p:cNvSpPr txBox="1"/>
          <p:nvPr userDrawn="1"/>
        </p:nvSpPr>
        <p:spPr>
          <a:xfrm>
            <a:off x="11353117" y="6336000"/>
            <a:ext cx="5327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BEC394F-67A0-406F-805F-209DF23704DE}" type="slidenum">
              <a:rPr lang="zh-TW" altLang="en-US" sz="1600" smtClean="0">
                <a:latin typeface="+mn-lt"/>
              </a:rPr>
              <a:pPr algn="r"/>
              <a:t>‹#›</a:t>
            </a:fld>
            <a:endParaRPr lang="zh-TW" altLang="en-US" sz="1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91668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30E148-869F-9244-A927-18074F4EE3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74080" y="2286000"/>
            <a:ext cx="4907280" cy="153924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600"/>
              </a:spcBef>
              <a:defRPr sz="4000" b="1" i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kumimoji="1" lang="en-US" altLang="zh-TW"/>
              <a:t>Title</a:t>
            </a:r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21255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標題投影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99496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06777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30E148-869F-9244-A927-18074F4EE3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37491" y="2819096"/>
            <a:ext cx="4907280" cy="1219808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600"/>
              </a:spcBef>
              <a:defRPr sz="3600" b="1" i="0">
                <a:solidFill>
                  <a:schemeClr val="bg1"/>
                </a:solidFill>
                <a:latin typeface="+mn-lt"/>
                <a:ea typeface="Microsoft JhengHei" panose="020B0604030504040204" pitchFamily="34" charset="-120"/>
              </a:defRPr>
            </a:lvl1pPr>
          </a:lstStyle>
          <a:p>
            <a:r>
              <a:rPr kumimoji="1" lang="en-US" altLang="zh-TW" dirty="0"/>
              <a:t>Title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023916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30E148-869F-9244-A927-18074F4EE3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016" y="460800"/>
            <a:ext cx="10080000" cy="50720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600"/>
              </a:spcBef>
              <a:defRPr sz="3200" b="1" i="0">
                <a:solidFill>
                  <a:srgbClr val="2491A5"/>
                </a:solidFill>
                <a:latin typeface="+mn-lt"/>
                <a:ea typeface="Microsoft JhengHei" panose="020B0604030504040204" pitchFamily="34" charset="-120"/>
              </a:defRPr>
            </a:lvl1pPr>
          </a:lstStyle>
          <a:p>
            <a:r>
              <a:rPr kumimoji="1" lang="en-US" altLang="zh-TW" dirty="0"/>
              <a:t>Title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7D05F6C-FD19-2EB1-23B0-6633C1657104}"/>
              </a:ext>
            </a:extLst>
          </p:cNvPr>
          <p:cNvSpPr txBox="1"/>
          <p:nvPr userDrawn="1"/>
        </p:nvSpPr>
        <p:spPr>
          <a:xfrm>
            <a:off x="11353117" y="6336000"/>
            <a:ext cx="5327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BEC394F-67A0-406F-805F-209DF23704DE}" type="slidenum">
              <a:rPr lang="zh-TW" altLang="en-US" sz="1600" smtClean="0">
                <a:latin typeface="+mn-lt"/>
              </a:rPr>
              <a:pPr algn="r"/>
              <a:t>‹#›</a:t>
            </a:fld>
            <a:endParaRPr lang="zh-TW" altLang="en-US" sz="1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269338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投影片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492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B6C0BA-4594-283D-2CFF-19E4B18A6D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14" y="2408722"/>
            <a:ext cx="6488623" cy="1682831"/>
          </a:xfrm>
        </p:spPr>
        <p:txBody>
          <a:bodyPr anchor="ctr" anchorCtr="0">
            <a:normAutofit/>
          </a:bodyPr>
          <a:lstStyle>
            <a:lvl1pPr algn="ctr">
              <a:defRPr sz="3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B7249D5-606C-81B3-F737-F6E9C5FEA0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14" y="4237470"/>
            <a:ext cx="6488623" cy="100095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F2BC7B-7176-5437-8552-2C0DF840A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BB093-5E14-41F5-8229-FDB09DB3E90B}" type="datetimeFigureOut">
              <a:rPr lang="zh-TW" altLang="en-US" smtClean="0"/>
              <a:t>2026/1/24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5923CB-431A-B541-3657-520AF9FBF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2877CD-7B3C-EFA9-C52D-E55B6E0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3467-129C-4621-BF7F-6488C53754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258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2A5627-4AAA-56EB-F50C-81639484F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6733"/>
          </a:xfrm>
        </p:spPr>
        <p:txBody>
          <a:bodyPr>
            <a:normAutofit/>
          </a:bodyPr>
          <a:lstStyle>
            <a:lvl1pPr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D6758F-7AB1-E735-9DC0-7A18C6EE7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2342"/>
            <a:ext cx="10515600" cy="4565139"/>
          </a:xfrm>
        </p:spPr>
        <p:txBody>
          <a:bodyPr/>
          <a:lstStyle>
            <a:lvl1pPr>
              <a:lnSpc>
                <a:spcPct val="150000"/>
              </a:lnSpc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lnSpc>
                <a:spcPct val="150000"/>
              </a:lnSpc>
              <a:defRPr sz="1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lnSpc>
                <a:spcPct val="150000"/>
              </a:lnSpc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lnSpc>
                <a:spcPct val="150000"/>
              </a:lnSpc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lnSpc>
                <a:spcPct val="150000"/>
              </a:lnSpc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F1E700-CD51-09EB-0AD2-B7D2686D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BB093-5E14-41F5-8229-FDB09DB3E90B}" type="datetimeFigureOut">
              <a:rPr lang="zh-TW" altLang="en-US" smtClean="0"/>
              <a:t>2026/1/24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576E08-3548-0B50-5AB4-5E96524F8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62B91E-DB20-FBAE-45E5-40C70CB95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3467-129C-4621-BF7F-6488C53754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16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2A5627-4AAA-56EB-F50C-81639484F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6733"/>
          </a:xfrm>
        </p:spPr>
        <p:txBody>
          <a:bodyPr>
            <a:normAutofit/>
          </a:bodyPr>
          <a:lstStyle>
            <a:lvl1pPr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F1E700-CD51-09EB-0AD2-B7D2686D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BB093-5E14-41F5-8229-FDB09DB3E90B}" type="datetimeFigureOut">
              <a:rPr lang="zh-TW" altLang="en-US" smtClean="0"/>
              <a:t>2026/1/24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576E08-3548-0B50-5AB4-5E96524F8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62B91E-DB20-FBAE-45E5-40C70CB95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3467-129C-4621-BF7F-6488C53754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2312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theme" Target="../theme/theme10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5" Type="http://schemas.openxmlformats.org/officeDocument/2006/relationships/theme" Target="../theme/theme11.xml"/><Relationship Id="rId4" Type="http://schemas.openxmlformats.org/officeDocument/2006/relationships/slideLayout" Target="../slideLayouts/slideLayout6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4.jpe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theme" Target="../theme/theme8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189FEDD-BB0A-EED2-7FD2-5FA13B5A8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1029E7-7208-2D01-15C9-773903C02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677CA7-FF3F-156E-5952-A415C3D72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44456C-5C6E-5403-559A-F7495A3415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2448EB-D5A5-8413-8E52-B2E9CD742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0111D-F471-477A-9A15-0F2CDA6BA04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D718013-C55D-B36C-A6FB-3EBE7A602801}"/>
              </a:ext>
            </a:extLst>
          </p:cNvPr>
          <p:cNvSpPr txBox="1"/>
          <p:nvPr userDrawn="1"/>
        </p:nvSpPr>
        <p:spPr>
          <a:xfrm>
            <a:off x="1716603" y="6458908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2"/>
                </a:solidFill>
              </a:rPr>
              <a:t>C2411020</a:t>
            </a:r>
            <a:endParaRPr lang="zh-TW" alt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184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0111D-F471-477A-9A15-0F2CDA6BA0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000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D3CDDEB-DD08-B045-B13E-08A751DCE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B207F2-8569-1243-AC32-A9913C085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EC3B87-33B8-D245-8780-4206F4217F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E587B-27B4-4003-BB28-8BFCD39A44F9}" type="datetime1">
              <a:rPr kumimoji="1" lang="zh-TW" altLang="en-US" smtClean="0"/>
              <a:t>2026/1/24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5E4E2D-F36F-8D40-9C08-E9B3620D9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E497A7-F694-154B-A296-EF4C3E7752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F409B-1E5B-F045-977E-1C7E89B8AB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383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189FEDD-BB0A-EED2-7FD2-5FA13B5A8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1029E7-7208-2D01-15C9-773903C02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677CA7-FF3F-156E-5952-A415C3D72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44456C-5C6E-5403-559A-F7495A3415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2448EB-D5A5-8413-8E52-B2E9CD742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0111D-F471-477A-9A15-0F2CDA6BA04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D718013-C55D-B36C-A6FB-3EBE7A602801}"/>
              </a:ext>
            </a:extLst>
          </p:cNvPr>
          <p:cNvSpPr txBox="1"/>
          <p:nvPr userDrawn="1"/>
        </p:nvSpPr>
        <p:spPr>
          <a:xfrm>
            <a:off x="1716603" y="6458908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2"/>
                </a:solidFill>
              </a:rPr>
              <a:t>C2408015</a:t>
            </a:r>
            <a:endParaRPr lang="zh-TW" alt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14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0DA0969-A94F-C70C-7D03-314BDEBA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00CA222-5BE2-F80E-5D78-28B6C9FAC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EE3A12-456A-3EC1-A3B6-E9C61E085F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9BB093-5E14-41F5-8229-FDB09DB3E90B}" type="datetimeFigureOut">
              <a:rPr lang="zh-TW" altLang="en-US" smtClean="0"/>
              <a:t>2026/1/24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2748A6-14EF-97E1-309C-E809B9DE5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C8C852-187D-74BF-628D-8B544A2B6E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A23467-129C-4621-BF7F-6488C53754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928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837" r:id="rId5"/>
    <p:sldLayoutId id="2147483835" r:id="rId6"/>
    <p:sldLayoutId id="2147483800" r:id="rId7"/>
    <p:sldLayoutId id="2147483840" r:id="rId8"/>
    <p:sldLayoutId id="2147483842" r:id="rId9"/>
    <p:sldLayoutId id="214748384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189FEDD-BB0A-EED2-7FD2-5FA13B5A8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1029E7-7208-2D01-15C9-773903C02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677CA7-FF3F-156E-5952-A415C3D72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44456C-5C6E-5403-559A-F7495A3415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2448EB-D5A5-8413-8E52-B2E9CD742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0111D-F471-477A-9A15-0F2CDA6BA04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D718013-C55D-B36C-A6FB-3EBE7A602801}"/>
              </a:ext>
            </a:extLst>
          </p:cNvPr>
          <p:cNvSpPr txBox="1"/>
          <p:nvPr userDrawn="1"/>
        </p:nvSpPr>
        <p:spPr>
          <a:xfrm>
            <a:off x="1716603" y="6458908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2"/>
                </a:solidFill>
              </a:rPr>
              <a:t>C2404014</a:t>
            </a:r>
            <a:endParaRPr lang="zh-TW" alt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595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189FEDD-BB0A-EED2-7FD2-5FA13B5A8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1029E7-7208-2D01-15C9-773903C02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677CA7-FF3F-156E-5952-A415C3D72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44456C-5C6E-5403-559A-F7495A3415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2448EB-D5A5-8413-8E52-B2E9CD742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0111D-F471-477A-9A15-0F2CDA6BA04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D718013-C55D-B36C-A6FB-3EBE7A602801}"/>
              </a:ext>
            </a:extLst>
          </p:cNvPr>
          <p:cNvSpPr txBox="1"/>
          <p:nvPr userDrawn="1"/>
        </p:nvSpPr>
        <p:spPr>
          <a:xfrm>
            <a:off x="1716603" y="6458908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2"/>
                </a:solidFill>
              </a:rPr>
              <a:t>NC2507034</a:t>
            </a:r>
            <a:endParaRPr lang="zh-TW" alt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83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802" r:id="rId4"/>
    <p:sldLayoutId id="2147483803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189FEDD-BB0A-EED2-7FD2-5FA13B5A8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1029E7-7208-2D01-15C9-773903C02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677CA7-FF3F-156E-5952-A415C3D72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44456C-5C6E-5403-559A-F7495A3415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2448EB-D5A5-8413-8E52-B2E9CD742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0111D-F471-477A-9A15-0F2CDA6BA04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D718013-C55D-B36C-A6FB-3EBE7A602801}"/>
              </a:ext>
            </a:extLst>
          </p:cNvPr>
          <p:cNvSpPr txBox="1"/>
          <p:nvPr userDrawn="1"/>
        </p:nvSpPr>
        <p:spPr>
          <a:xfrm>
            <a:off x="1716603" y="6458908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2"/>
                </a:solidFill>
              </a:rPr>
              <a:t>D2411005</a:t>
            </a:r>
            <a:endParaRPr lang="zh-TW" alt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494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189FEDD-BB0A-EED2-7FD2-5FA13B5A8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1029E7-7208-2D01-15C9-773903C02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677CA7-FF3F-156E-5952-A415C3D72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44456C-5C6E-5403-559A-F7495A3415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2448EB-D5A5-8413-8E52-B2E9CD742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0111D-F471-477A-9A15-0F2CDA6BA04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D718013-C55D-B36C-A6FB-3EBE7A602801}"/>
              </a:ext>
            </a:extLst>
          </p:cNvPr>
          <p:cNvSpPr txBox="1"/>
          <p:nvPr userDrawn="1"/>
        </p:nvSpPr>
        <p:spPr>
          <a:xfrm>
            <a:off x="1716603" y="6458908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2"/>
                </a:solidFill>
              </a:rPr>
              <a:t>C2404014</a:t>
            </a:r>
            <a:endParaRPr lang="zh-TW" alt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864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7041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189FEDD-BB0A-EED2-7FD2-5FA13B5A8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1029E7-7208-2D01-15C9-773903C02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677CA7-FF3F-156E-5952-A415C3D72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44456C-5C6E-5403-559A-F7495A3415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2448EB-D5A5-8413-8E52-B2E9CD742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0111D-F471-477A-9A15-0F2CDA6BA04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D718013-C55D-B36C-A6FB-3EBE7A602801}"/>
              </a:ext>
            </a:extLst>
          </p:cNvPr>
          <p:cNvSpPr txBox="1"/>
          <p:nvPr userDrawn="1"/>
        </p:nvSpPr>
        <p:spPr>
          <a:xfrm>
            <a:off x="1716603" y="6458908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2"/>
                </a:solidFill>
              </a:rPr>
              <a:t>D2411005</a:t>
            </a:r>
            <a:endParaRPr lang="zh-TW" alt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01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1.jp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bookmark://fn1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hyperlink" Target="bookmark://fn4/" TargetMode="External"/><Relationship Id="rId4" Type="http://schemas.openxmlformats.org/officeDocument/2006/relationships/hyperlink" Target="bookmark://fn3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51DAC05-8F16-113C-1D2D-203E4A282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832"/>
            <a:ext cx="4572000" cy="68580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6A0E9BEF-BA38-25D2-E13E-CA3CBB19A5A9}"/>
              </a:ext>
            </a:extLst>
          </p:cNvPr>
          <p:cNvSpPr/>
          <p:nvPr/>
        </p:nvSpPr>
        <p:spPr>
          <a:xfrm>
            <a:off x="5233492" y="1752105"/>
            <a:ext cx="6297018" cy="1860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4000" dirty="0">
                <a:solidFill>
                  <a:srgbClr val="020202"/>
                </a:solidFill>
                <a:latin typeface="Aptos" panose="020B0004020202020204" pitchFamily="34" charset="0"/>
                <a:ea typeface="PT Serif" pitchFamily="34" charset="-122"/>
                <a:cs typeface="PT Serif" pitchFamily="34" charset="-120"/>
              </a:rPr>
              <a:t>Accelerating </a:t>
            </a:r>
            <a:r>
              <a:rPr lang="en-US" altLang="zh-TW" sz="4000" dirty="0">
                <a:latin typeface="Aptos" panose="020B0004020202020204" pitchFamily="34" charset="0"/>
              </a:rPr>
              <a:t>Pathogen</a:t>
            </a:r>
            <a:r>
              <a:rPr lang="zh-TW" altLang="zh-TW" sz="4000">
                <a:latin typeface="Aptos" panose="020B0004020202020204" pitchFamily="34" charset="0"/>
              </a:rPr>
              <a:t> </a:t>
            </a:r>
            <a:r>
              <a:rPr lang="en-US" altLang="zh-TW" sz="4000" dirty="0">
                <a:latin typeface="Aptos" panose="020B0004020202020204" pitchFamily="34" charset="0"/>
              </a:rPr>
              <a:t>( </a:t>
            </a:r>
            <a:r>
              <a:rPr lang="en-US" sz="4000" dirty="0">
                <a:solidFill>
                  <a:srgbClr val="020202"/>
                </a:solidFill>
                <a:latin typeface="Aptos" panose="020B0004020202020204" pitchFamily="34" charset="0"/>
                <a:ea typeface="PT Serif" pitchFamily="34" charset="-122"/>
                <a:cs typeface="PT Serif" pitchFamily="34" charset="-120"/>
              </a:rPr>
              <a:t>Sepsis ) Detection &amp; Antimicrobial Stewardship</a:t>
            </a:r>
            <a:endParaRPr lang="en-US" sz="4000" dirty="0">
              <a:latin typeface="Aptos" panose="020B0004020202020204" pitchFamily="34" charset="0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02C353B9-4265-AE6E-4630-264636BF006E}"/>
              </a:ext>
            </a:extLst>
          </p:cNvPr>
          <p:cNvSpPr/>
          <p:nvPr/>
        </p:nvSpPr>
        <p:spPr>
          <a:xfrm>
            <a:off x="5233492" y="3896221"/>
            <a:ext cx="6297018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dirty="0">
                <a:solidFill>
                  <a:srgbClr val="383838"/>
                </a:solidFill>
                <a:latin typeface="Aptos" panose="020B0004020202020204" pitchFamily="34" charset="0"/>
                <a:ea typeface="DM Sans" pitchFamily="34" charset="-122"/>
                <a:cs typeface="DM Sans" pitchFamily="34" charset="-120"/>
              </a:rPr>
              <a:t>Current pathogen-sepsis detection workflows are too slow for optimal patient outcomes. </a:t>
            </a:r>
            <a:r>
              <a:rPr lang="en-US" b="1" dirty="0" err="1">
                <a:solidFill>
                  <a:srgbClr val="478B90"/>
                </a:solidFill>
                <a:latin typeface="Aptos" panose="020B0004020202020204" pitchFamily="34" charset="0"/>
                <a:ea typeface="DM Sans" pitchFamily="34" charset="-122"/>
                <a:cs typeface="DM Sans" pitchFamily="34" charset="-120"/>
              </a:rPr>
              <a:t>NovaScope</a:t>
            </a:r>
            <a:r>
              <a:rPr lang="en-US" b="1" dirty="0">
                <a:solidFill>
                  <a:srgbClr val="478B90"/>
                </a:solidFill>
                <a:latin typeface="Aptos" panose="020B0004020202020204" pitchFamily="34" charset="0"/>
                <a:ea typeface="DM Sans" pitchFamily="34" charset="-122"/>
                <a:cs typeface="DM Sans" pitchFamily="34" charset="-120"/>
              </a:rPr>
              <a:t> aims to dramatically reduce detection time from days to under an hour</a:t>
            </a:r>
            <a:r>
              <a:rPr lang="en-US" dirty="0">
                <a:solidFill>
                  <a:srgbClr val="478B90"/>
                </a:solidFill>
                <a:latin typeface="Aptos" panose="020B0004020202020204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dirty="0">
                <a:solidFill>
                  <a:srgbClr val="383838"/>
                </a:solidFill>
                <a:latin typeface="Aptos" panose="020B0004020202020204" pitchFamily="34" charset="0"/>
                <a:ea typeface="DM Sans" pitchFamily="34" charset="-122"/>
                <a:cs typeface="DM Sans" pitchFamily="34" charset="-120"/>
              </a:rPr>
              <a:t>transforming antimicrobial stewardship and patient care.</a:t>
            </a:r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076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圓角矩形 17">
            <a:extLst>
              <a:ext uri="{FF2B5EF4-FFF2-40B4-BE49-F238E27FC236}">
                <a16:creationId xmlns:a16="http://schemas.microsoft.com/office/drawing/2014/main" id="{EA6195B7-0107-26BB-245D-7525B61EFAB5}"/>
              </a:ext>
            </a:extLst>
          </p:cNvPr>
          <p:cNvSpPr/>
          <p:nvPr/>
        </p:nvSpPr>
        <p:spPr>
          <a:xfrm>
            <a:off x="382649" y="1824357"/>
            <a:ext cx="11516449" cy="42064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BA1BDE7-35D4-8CF5-B706-02A09B42540E}"/>
              </a:ext>
            </a:extLst>
          </p:cNvPr>
          <p:cNvGrpSpPr/>
          <p:nvPr/>
        </p:nvGrpSpPr>
        <p:grpSpPr>
          <a:xfrm>
            <a:off x="8020636" y="1892674"/>
            <a:ext cx="2800721" cy="3698930"/>
            <a:chOff x="690409" y="2300612"/>
            <a:chExt cx="2800721" cy="3698930"/>
          </a:xfrm>
        </p:grpSpPr>
        <p:pic>
          <p:nvPicPr>
            <p:cNvPr id="7" name="圖片 6" descr="一張含有 電腦, 筆記型電腦, 輸出裝置, 電子裝置 的圖片&#10;&#10;AI 產生的內容可能不正確。">
              <a:extLst>
                <a:ext uri="{FF2B5EF4-FFF2-40B4-BE49-F238E27FC236}">
                  <a16:creationId xmlns:a16="http://schemas.microsoft.com/office/drawing/2014/main" id="{82F961D0-BD12-9636-3F3D-526B7B480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3554" y="4241708"/>
              <a:ext cx="1542940" cy="1757834"/>
            </a:xfrm>
            <a:prstGeom prst="rect">
              <a:avLst/>
            </a:prstGeom>
          </p:spPr>
        </p:pic>
        <p:pic>
          <p:nvPicPr>
            <p:cNvPr id="8" name="圖片 7" descr="一張含有 筆記型電腦, 駕駛, 智慧型手機 的圖片&#10;&#10;AI 產生的內容可能不正確。">
              <a:extLst>
                <a:ext uri="{FF2B5EF4-FFF2-40B4-BE49-F238E27FC236}">
                  <a16:creationId xmlns:a16="http://schemas.microsoft.com/office/drawing/2014/main" id="{09A672F7-EB22-5723-1AB7-0C95C4D14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9" y="2300612"/>
              <a:ext cx="2800721" cy="1842718"/>
            </a:xfrm>
            <a:prstGeom prst="rect">
              <a:avLst/>
            </a:prstGeom>
          </p:spPr>
        </p:pic>
      </p:grpSp>
      <p:sp>
        <p:nvSpPr>
          <p:cNvPr id="10" name="標題 1">
            <a:extLst>
              <a:ext uri="{FF2B5EF4-FFF2-40B4-BE49-F238E27FC236}">
                <a16:creationId xmlns:a16="http://schemas.microsoft.com/office/drawing/2014/main" id="{7EA2F7C1-2DF9-7653-0734-C2EFC9E486D7}"/>
              </a:ext>
            </a:extLst>
          </p:cNvPr>
          <p:cNvSpPr txBox="1">
            <a:spLocks/>
          </p:cNvSpPr>
          <p:nvPr/>
        </p:nvSpPr>
        <p:spPr>
          <a:xfrm>
            <a:off x="2400941" y="246606"/>
            <a:ext cx="6964309" cy="939890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800" b="1" dirty="0">
                <a:latin typeface="Microsoft JhengHei"/>
                <a:ea typeface="Microsoft JhengHei"/>
                <a:cs typeface="+mj-lt"/>
              </a:rPr>
              <a:t>“長典”大腸桿菌核酸檢測試劑盒</a:t>
            </a:r>
            <a:br>
              <a:rPr lang="en-US" altLang="zh-TW" sz="2000" dirty="0">
                <a:latin typeface="Aptos" panose="020B0004020202020204" pitchFamily="34" charset="0"/>
                <a:ea typeface="Microsoft JhengHei" panose="020B0604030504040204" pitchFamily="34" charset="-120"/>
                <a:cs typeface="Arial"/>
              </a:rPr>
            </a:br>
            <a:r>
              <a:rPr lang="en-US" altLang="zh-TW" sz="2000" dirty="0">
                <a:latin typeface="Aptos"/>
                <a:ea typeface="Microsoft JhengHei"/>
              </a:rPr>
              <a:t>Novascope NVDSense </a:t>
            </a:r>
            <a:r>
              <a:rPr lang="en-US" altLang="zh-TW" sz="2000" i="1" dirty="0">
                <a:latin typeface="Aptos"/>
                <a:ea typeface="Microsoft JhengHei"/>
              </a:rPr>
              <a:t>E. coli</a:t>
            </a:r>
            <a:r>
              <a:rPr lang="en-US" altLang="zh-TW" sz="2000" dirty="0">
                <a:latin typeface="Aptos"/>
                <a:ea typeface="Microsoft JhengHei"/>
              </a:rPr>
              <a:t> BioChip Assay Kit</a:t>
            </a:r>
            <a:endParaRPr lang="en-US" altLang="zh-TW" sz="2000" dirty="0">
              <a:latin typeface="Aptos"/>
              <a:ea typeface="Microsoft JhengHei"/>
              <a:cs typeface="Arial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DAAC9A7-8975-F3E7-9E3B-01DE97922AC8}"/>
              </a:ext>
            </a:extLst>
          </p:cNvPr>
          <p:cNvGrpSpPr/>
          <p:nvPr/>
        </p:nvGrpSpPr>
        <p:grpSpPr>
          <a:xfrm>
            <a:off x="1401898" y="1892674"/>
            <a:ext cx="3714826" cy="3505116"/>
            <a:chOff x="1250012" y="1772316"/>
            <a:chExt cx="4186250" cy="4092556"/>
          </a:xfrm>
        </p:grpSpPr>
        <p:pic>
          <p:nvPicPr>
            <p:cNvPr id="11" name="圖片 10" descr="一張含有 文字, 設計, 醫療 的圖片&#10;&#10;AI 產生的內容可能不正確。">
              <a:extLst>
                <a:ext uri="{FF2B5EF4-FFF2-40B4-BE49-F238E27FC236}">
                  <a16:creationId xmlns:a16="http://schemas.microsoft.com/office/drawing/2014/main" id="{4FE467F9-46E2-1CD2-08DE-AC4006782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0012" y="1772316"/>
              <a:ext cx="4186250" cy="2024362"/>
            </a:xfrm>
            <a:prstGeom prst="rect">
              <a:avLst/>
            </a:prstGeom>
          </p:spPr>
        </p:pic>
        <p:pic>
          <p:nvPicPr>
            <p:cNvPr id="12" name="圖片 11" descr="一張含有 文字 的圖片&#10;&#10;AI 產生的內容可能不正確。">
              <a:extLst>
                <a:ext uri="{FF2B5EF4-FFF2-40B4-BE49-F238E27FC236}">
                  <a16:creationId xmlns:a16="http://schemas.microsoft.com/office/drawing/2014/main" id="{9A3F3B6D-A39D-D8F8-56CD-0EBEB408B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3529" y="4017852"/>
              <a:ext cx="2991126" cy="1847020"/>
            </a:xfrm>
            <a:prstGeom prst="rect">
              <a:avLst/>
            </a:prstGeom>
          </p:spPr>
        </p:pic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75397E1-78F6-BE4C-0469-1ADB8F2B3246}"/>
              </a:ext>
            </a:extLst>
          </p:cNvPr>
          <p:cNvSpPr txBox="1"/>
          <p:nvPr/>
        </p:nvSpPr>
        <p:spPr>
          <a:xfrm>
            <a:off x="2258413" y="5599721"/>
            <a:ext cx="2001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Assay Kit</a:t>
            </a:r>
            <a:endParaRPr kumimoji="1" lang="zh-TW" altLang="en-US" b="1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39C42F8-8391-9EC1-00C5-BE668BE0766D}"/>
              </a:ext>
            </a:extLst>
          </p:cNvPr>
          <p:cNvSpPr txBox="1"/>
          <p:nvPr/>
        </p:nvSpPr>
        <p:spPr>
          <a:xfrm>
            <a:off x="8364353" y="5593712"/>
            <a:ext cx="2001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Reader</a:t>
            </a:r>
            <a:endParaRPr kumimoji="1" lang="zh-TW" altLang="en-US" b="1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F690454-99FE-8110-D65A-863F140B32FD}"/>
              </a:ext>
            </a:extLst>
          </p:cNvPr>
          <p:cNvSpPr txBox="1"/>
          <p:nvPr/>
        </p:nvSpPr>
        <p:spPr>
          <a:xfrm>
            <a:off x="5961966" y="2742066"/>
            <a:ext cx="10927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600" b="1" dirty="0">
                <a:solidFill>
                  <a:schemeClr val="accent2"/>
                </a:solidFill>
                <a:latin typeface="Aptos" panose="020B0004020202020204" pitchFamily="34" charset="0"/>
                <a:ea typeface="Microsoft JhengHei" panose="020B0604030504040204" pitchFamily="34" charset="-120"/>
              </a:rPr>
              <a:t>+</a:t>
            </a:r>
            <a:endParaRPr kumimoji="1" lang="zh-TW" altLang="en-US" sz="6600" b="1">
              <a:solidFill>
                <a:schemeClr val="accent2"/>
              </a:solidFill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AB37DDB9-E9DA-6A7C-46C7-1783D8D9C7E0}"/>
              </a:ext>
            </a:extLst>
          </p:cNvPr>
          <p:cNvSpPr/>
          <p:nvPr/>
        </p:nvSpPr>
        <p:spPr>
          <a:xfrm>
            <a:off x="5621454" y="3730732"/>
            <a:ext cx="1773754" cy="703181"/>
          </a:xfrm>
          <a:prstGeom prst="roundRect">
            <a:avLst/>
          </a:prstGeom>
          <a:solidFill>
            <a:srgbClr val="478B9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b="1" dirty="0">
                <a:latin typeface="Aptos" panose="020B0004020202020204" pitchFamily="34" charset="0"/>
              </a:rPr>
              <a:t>Detection System</a:t>
            </a:r>
            <a:endParaRPr kumimoji="1" lang="zh-TW" altLang="en-US" sz="1400" b="1">
              <a:latin typeface="Aptos" panose="020B0004020202020204" pitchFamily="34" charset="0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9CDCAE28-632D-3959-41E8-359FF4DC7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095" y="1237988"/>
            <a:ext cx="732008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" altLang="zh-TW" b="1" u="sng" dirty="0">
                <a:highlight>
                  <a:srgbClr val="FFFF00"/>
                </a:highlight>
                <a:latin typeface="Aptos" panose="020B0004020202020204" pitchFamily="34" charset="0"/>
              </a:rPr>
              <a:t>A Class I </a:t>
            </a:r>
            <a:r>
              <a:rPr lang="en" altLang="zh-TW" b="1" dirty="0">
                <a:latin typeface="Aptos" panose="020B0004020202020204" pitchFamily="34" charset="0"/>
              </a:rPr>
              <a:t>molecular diagnostic solution for rapid E. coli identification</a:t>
            </a:r>
            <a:endParaRPr lang="en" altLang="zh-TW" dirty="0">
              <a:latin typeface="Aptos" panose="020B0004020202020204" pitchFamily="34" charset="0"/>
            </a:endParaRP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6BF0E51C-270F-228C-C3CE-44CF90CB5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7028" y="6162603"/>
            <a:ext cx="84682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" altLang="zh-TW" b="1" dirty="0">
                <a:latin typeface="Aptos" panose="020B0004020202020204" pitchFamily="34" charset="0"/>
              </a:rPr>
              <a:t>Integrated chip–reader system designed for sample-to-result clinical workflows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2582740-528D-D1FC-2A1B-C534D7EC6FCA}"/>
              </a:ext>
            </a:extLst>
          </p:cNvPr>
          <p:cNvSpPr/>
          <p:nvPr/>
        </p:nvSpPr>
        <p:spPr>
          <a:xfrm>
            <a:off x="5029175" y="4566503"/>
            <a:ext cx="3079009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lvl="0" algn="ctr">
              <a:defRPr/>
            </a:pPr>
            <a:r>
              <a:rPr lang="en" altLang="zh-TW" sz="1600" b="1" dirty="0">
                <a:latin typeface="Aptos" panose="020B0004020202020204" pitchFamily="34" charset="0"/>
              </a:rPr>
              <a:t>Proprietary end-to-end system developed and owned by </a:t>
            </a:r>
            <a:r>
              <a:rPr kumimoji="0" lang="en-US" altLang="zh-TW" sz="1600" b="1" i="0" u="none" strike="noStrike" kern="1200" cap="none" spc="0" normalizeH="0" baseline="0" noProof="0" dirty="0">
                <a:ln w="0"/>
                <a:solidFill>
                  <a:srgbClr val="478B90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N</a:t>
            </a:r>
            <a:r>
              <a:rPr kumimoji="0" lang="en-US" altLang="zh-TW" sz="1600" b="1" i="0" u="none" strike="noStrike" kern="1200" cap="none" spc="0" normalizeH="0" baseline="0" noProof="0" dirty="0">
                <a:ln w="0"/>
                <a:solidFill>
                  <a:srgbClr val="E4B340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O</a:t>
            </a:r>
            <a:r>
              <a:rPr kumimoji="0" lang="en-US" altLang="zh-TW" sz="1600" b="1" i="0" u="none" strike="noStrike" kern="1200" cap="none" spc="0" normalizeH="0" baseline="0" noProof="0" dirty="0">
                <a:ln w="0"/>
                <a:solidFill>
                  <a:srgbClr val="478B90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VASCOPE</a:t>
            </a:r>
            <a:endParaRPr kumimoji="0" lang="zh-TW" altLang="en-US" sz="1600" b="1" i="0" u="none" strike="noStrike" kern="1200" cap="none" spc="0" normalizeH="0" baseline="0" noProof="0" dirty="0">
              <a:ln w="0"/>
              <a:solidFill>
                <a:srgbClr val="478B90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7236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梯形 29">
            <a:extLst>
              <a:ext uri="{FF2B5EF4-FFF2-40B4-BE49-F238E27FC236}">
                <a16:creationId xmlns:a16="http://schemas.microsoft.com/office/drawing/2014/main" id="{DCC9DCA5-A5A4-8581-07AD-D43563CF5B11}"/>
              </a:ext>
            </a:extLst>
          </p:cNvPr>
          <p:cNvSpPr/>
          <p:nvPr/>
        </p:nvSpPr>
        <p:spPr>
          <a:xfrm rot="16200000">
            <a:off x="5572313" y="-311633"/>
            <a:ext cx="4752000" cy="9000000"/>
          </a:xfrm>
          <a:prstGeom prst="trapezoid">
            <a:avLst>
              <a:gd name="adj" fmla="val 34278"/>
            </a:avLst>
          </a:prstGeom>
          <a:gradFill>
            <a:gsLst>
              <a:gs pos="0">
                <a:srgbClr val="2491A5"/>
              </a:gs>
              <a:gs pos="98000">
                <a:srgbClr val="2491A5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05C3648-51CF-4263-110B-96B71709F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750" y="494666"/>
            <a:ext cx="11085251" cy="507206"/>
          </a:xfrm>
        </p:spPr>
        <p:txBody>
          <a:bodyPr/>
          <a:lstStyle/>
          <a:p>
            <a:r>
              <a:rPr lang="en" altLang="zh-TW" sz="2400" dirty="0">
                <a:solidFill>
                  <a:srgbClr val="478B90"/>
                </a:solidFill>
                <a:latin typeface="Aptos" panose="020B0004020202020204" pitchFamily="34" charset="0"/>
              </a:rPr>
              <a:t>Microfluidic Integration as the Enabler for Class II &amp; AMR Platform</a:t>
            </a:r>
            <a:endParaRPr kumimoji="1" lang="zh-TW" altLang="en-US" sz="2400">
              <a:solidFill>
                <a:srgbClr val="478B90"/>
              </a:solidFill>
              <a:latin typeface="Aptos" panose="020B0004020202020204" pitchFamily="34" charset="0"/>
            </a:endParaRPr>
          </a:p>
        </p:txBody>
      </p:sp>
      <p:sp>
        <p:nvSpPr>
          <p:cNvPr id="31" name="向右箭號 30">
            <a:extLst>
              <a:ext uri="{FF2B5EF4-FFF2-40B4-BE49-F238E27FC236}">
                <a16:creationId xmlns:a16="http://schemas.microsoft.com/office/drawing/2014/main" id="{F722E2BB-6316-A20E-B493-C93459BD3322}"/>
              </a:ext>
            </a:extLst>
          </p:cNvPr>
          <p:cNvSpPr/>
          <p:nvPr/>
        </p:nvSpPr>
        <p:spPr>
          <a:xfrm>
            <a:off x="0" y="4021664"/>
            <a:ext cx="7653867" cy="672067"/>
          </a:xfrm>
          <a:prstGeom prst="rightArrow">
            <a:avLst/>
          </a:prstGeom>
          <a:solidFill>
            <a:srgbClr val="478B90"/>
          </a:solidFill>
          <a:ln>
            <a:solidFill>
              <a:srgbClr val="478B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8F874243-6441-F7A7-21E5-9C5F419B47B6}"/>
              </a:ext>
            </a:extLst>
          </p:cNvPr>
          <p:cNvGrpSpPr/>
          <p:nvPr/>
        </p:nvGrpSpPr>
        <p:grpSpPr>
          <a:xfrm>
            <a:off x="157119" y="2828486"/>
            <a:ext cx="4940261" cy="3315860"/>
            <a:chOff x="338168" y="2138993"/>
            <a:chExt cx="4940261" cy="3315860"/>
          </a:xfrm>
        </p:grpSpPr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F9E8A7-5409-34A7-1405-FC048E05673D}"/>
                </a:ext>
              </a:extLst>
            </p:cNvPr>
            <p:cNvGrpSpPr/>
            <p:nvPr/>
          </p:nvGrpSpPr>
          <p:grpSpPr>
            <a:xfrm>
              <a:off x="338168" y="2138993"/>
              <a:ext cx="4775699" cy="1261533"/>
              <a:chOff x="0" y="-464288"/>
              <a:chExt cx="10899140" cy="3144520"/>
            </a:xfrm>
          </p:grpSpPr>
          <p:pic>
            <p:nvPicPr>
              <p:cNvPr id="16" name="圖片 15" descr="一張含有 遠端存放庫, 室內, 文字, 控制 的圖片&#10;&#10;AI 產生的內容可能不正確。">
                <a:extLst>
                  <a:ext uri="{FF2B5EF4-FFF2-40B4-BE49-F238E27FC236}">
                    <a16:creationId xmlns:a16="http://schemas.microsoft.com/office/drawing/2014/main" id="{A5949506-5E42-BB8C-3615-B73EA4FF63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4589" t="38760" r="18035" b="17984"/>
              <a:stretch>
                <a:fillRect/>
              </a:stretch>
            </p:blipFill>
            <p:spPr>
              <a:xfrm>
                <a:off x="0" y="-464288"/>
                <a:ext cx="3658234" cy="3130549"/>
              </a:xfrm>
              <a:prstGeom prst="rect">
                <a:avLst/>
              </a:prstGeom>
            </p:spPr>
          </p:pic>
          <p:pic>
            <p:nvPicPr>
              <p:cNvPr id="17" name="圖片 16" descr="一張含有 骰子, 戰鬥到底, 遊戲, 紙牌遊戲 的圖片&#10;&#10;AI 產生的內容可能不正確。">
                <a:extLst>
                  <a:ext uri="{FF2B5EF4-FFF2-40B4-BE49-F238E27FC236}">
                    <a16:creationId xmlns:a16="http://schemas.microsoft.com/office/drawing/2014/main" id="{860E4D75-5F23-B24A-7D12-1A2D3016A8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3367" t="37274" r="19591" b="20400"/>
              <a:stretch>
                <a:fillRect/>
              </a:stretch>
            </p:blipFill>
            <p:spPr>
              <a:xfrm>
                <a:off x="3924301" y="-464288"/>
                <a:ext cx="3178810" cy="3144520"/>
              </a:xfrm>
              <a:prstGeom prst="rect">
                <a:avLst/>
              </a:prstGeom>
            </p:spPr>
          </p:pic>
          <p:pic>
            <p:nvPicPr>
              <p:cNvPr id="18" name="圖片 17" descr="一張含有 室內, 白色 的圖片&#10;&#10;AI 產生的內容可能不正確。">
                <a:extLst>
                  <a:ext uri="{FF2B5EF4-FFF2-40B4-BE49-F238E27FC236}">
                    <a16:creationId xmlns:a16="http://schemas.microsoft.com/office/drawing/2014/main" id="{A0959ECE-A4DE-637C-9D62-FF747001E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4670" t="37210" r="30642" b="19851"/>
              <a:stretch>
                <a:fillRect/>
              </a:stretch>
            </p:blipFill>
            <p:spPr>
              <a:xfrm>
                <a:off x="7360921" y="-464288"/>
                <a:ext cx="3538219" cy="3130549"/>
              </a:xfrm>
              <a:prstGeom prst="rect">
                <a:avLst/>
              </a:prstGeom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BC3AFF54-8C41-F56B-FE42-D7B3E5F3D001}"/>
                </a:ext>
              </a:extLst>
            </p:cNvPr>
            <p:cNvGrpSpPr/>
            <p:nvPr/>
          </p:nvGrpSpPr>
          <p:grpSpPr>
            <a:xfrm>
              <a:off x="364811" y="3904463"/>
              <a:ext cx="2517703" cy="1135154"/>
              <a:chOff x="4171105" y="3113005"/>
              <a:chExt cx="3408667" cy="1548000"/>
            </a:xfrm>
          </p:grpSpPr>
          <p:pic>
            <p:nvPicPr>
              <p:cNvPr id="20" name="圖片 19" descr="一張含有 寫生, 圖畫, 圖表, 工程製圖 的圖片&#10;&#10;AI 產生的內容可能不正確。">
                <a:extLst>
                  <a:ext uri="{FF2B5EF4-FFF2-40B4-BE49-F238E27FC236}">
                    <a16:creationId xmlns:a16="http://schemas.microsoft.com/office/drawing/2014/main" id="{C7C67C42-E859-858D-617D-0DD27BDEB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10" t="37390" r="3253" b="1614"/>
              <a:stretch>
                <a:fillRect/>
              </a:stretch>
            </p:blipFill>
            <p:spPr>
              <a:xfrm>
                <a:off x="4171105" y="3113005"/>
                <a:ext cx="3408667" cy="1548000"/>
              </a:xfrm>
              <a:prstGeom prst="rect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</p:pic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74B16FFD-C9D6-3499-923F-AE417DDAC4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358042" y="3548774"/>
                <a:ext cx="326511" cy="324000"/>
              </a:xfrm>
              <a:prstGeom prst="rect">
                <a:avLst/>
              </a:prstGeom>
            </p:spPr>
          </p:pic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CB663261-0358-2FD6-DEC8-941D2112C8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9497355">
                <a:off x="6973069" y="3285211"/>
                <a:ext cx="181395" cy="180000"/>
              </a:xfrm>
              <a:prstGeom prst="rect">
                <a:avLst/>
              </a:prstGeom>
            </p:spPr>
          </p:pic>
        </p:grpSp>
        <p:pic>
          <p:nvPicPr>
            <p:cNvPr id="23" name="內容版面配置區 4" descr="一張含有 螢幕擷取畫面, 設計, 箱子, 藝術 的圖片&#10;&#10;AI 產生的內容可能不正確。">
              <a:extLst>
                <a:ext uri="{FF2B5EF4-FFF2-40B4-BE49-F238E27FC236}">
                  <a16:creationId xmlns:a16="http://schemas.microsoft.com/office/drawing/2014/main" id="{E023D2ED-B128-A865-1829-840704D6F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0204" b="74580" l="22446" r="80151">
                          <a14:foregroundMark x1="23869" y1="50180" x2="23869" y2="50180"/>
                          <a14:foregroundMark x1="22487" y1="35731" x2="22487" y2="35731"/>
                          <a14:foregroundMark x1="79983" y1="35492" x2="79983" y2="35492"/>
                          <a14:foregroundMark x1="31910" y1="64149" x2="31910" y2="64149"/>
                          <a14:foregroundMark x1="32789" y1="60432" x2="32789" y2="60432"/>
                          <a14:foregroundMark x1="37814" y1="57674" x2="37814" y2="57674"/>
                          <a14:foregroundMark x1="43760" y1="58153" x2="43760" y2="58153"/>
                          <a14:foregroundMark x1="49162" y1="60192" x2="49162" y2="60192"/>
                          <a14:foregroundMark x1="49330" y1="64149" x2="49330" y2="64149"/>
                          <a14:foregroundMark x1="43760" y1="65887" x2="43760" y2="65887"/>
                          <a14:foregroundMark x1="35888" y1="66667" x2="35888" y2="66667"/>
                          <a14:foregroundMark x1="56449" y1="69664" x2="56449" y2="69664"/>
                          <a14:foregroundMark x1="56281" y1="63669" x2="56281" y2="63669"/>
                          <a14:foregroundMark x1="64112" y1="73621" x2="64112" y2="73621"/>
                          <a14:foregroundMark x1="74414" y1="72362" x2="74414" y2="72362"/>
                          <a14:foregroundMark x1="77345" y1="68645" x2="77345" y2="68645"/>
                          <a14:foregroundMark x1="74246" y1="62650" x2="74246" y2="62650"/>
                          <a14:foregroundMark x1="67253" y1="62410" x2="67253" y2="62410"/>
                          <a14:foregroundMark x1="60637" y1="61930" x2="60637" y2="61930"/>
                          <a14:foregroundMark x1="80151" y1="41187" x2="80151" y2="41187"/>
                          <a14:foregroundMark x1="79648" y1="44724" x2="79648" y2="44724"/>
                        </a14:backgroundRemoval>
                      </a14:imgEffect>
                    </a14:imgLayer>
                  </a14:imgProps>
                </a:ext>
              </a:extLst>
            </a:blip>
            <a:srcRect l="19309" t="13446" r="14195" b="18417"/>
            <a:stretch>
              <a:fillRect/>
            </a:stretch>
          </p:blipFill>
          <p:spPr>
            <a:xfrm>
              <a:off x="2691436" y="3603292"/>
              <a:ext cx="2586993" cy="1851561"/>
            </a:xfrm>
            <a:prstGeom prst="rect">
              <a:avLst/>
            </a:prstGeom>
          </p:spPr>
        </p:pic>
      </p:grpSp>
      <p:sp>
        <p:nvSpPr>
          <p:cNvPr id="33" name="橢圓 32">
            <a:extLst>
              <a:ext uri="{FF2B5EF4-FFF2-40B4-BE49-F238E27FC236}">
                <a16:creationId xmlns:a16="http://schemas.microsoft.com/office/drawing/2014/main" id="{A7DACF64-056C-84E7-113F-1C89994A8796}"/>
              </a:ext>
            </a:extLst>
          </p:cNvPr>
          <p:cNvSpPr/>
          <p:nvPr/>
        </p:nvSpPr>
        <p:spPr>
          <a:xfrm rot="9565871">
            <a:off x="5092406" y="3181114"/>
            <a:ext cx="2016000" cy="2016000"/>
          </a:xfrm>
          <a:prstGeom prst="ellipse">
            <a:avLst/>
          </a:prstGeom>
          <a:gradFill>
            <a:gsLst>
              <a:gs pos="0">
                <a:srgbClr val="F8D836"/>
              </a:gs>
              <a:gs pos="100000">
                <a:srgbClr val="EFB43E"/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62BABCA3-6E82-06AE-F21F-B8E01AA5014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4328" y="3588173"/>
            <a:ext cx="1233489" cy="1224000"/>
          </a:xfrm>
          <a:prstGeom prst="rect">
            <a:avLst/>
          </a:prstGeom>
          <a:solidFill>
            <a:srgbClr val="2491A5"/>
          </a:solidFill>
        </p:spPr>
      </p:pic>
      <p:sp>
        <p:nvSpPr>
          <p:cNvPr id="35" name="梯形 57">
            <a:extLst>
              <a:ext uri="{FF2B5EF4-FFF2-40B4-BE49-F238E27FC236}">
                <a16:creationId xmlns:a16="http://schemas.microsoft.com/office/drawing/2014/main" id="{736ED3B8-0211-2838-4D24-0C1B6D10CB67}"/>
              </a:ext>
            </a:extLst>
          </p:cNvPr>
          <p:cNvSpPr/>
          <p:nvPr/>
        </p:nvSpPr>
        <p:spPr>
          <a:xfrm rot="5400000">
            <a:off x="5150408" y="3264189"/>
            <a:ext cx="3523746" cy="1835355"/>
          </a:xfrm>
          <a:prstGeom prst="trapezoid">
            <a:avLst>
              <a:gd name="adj" fmla="val 88625"/>
            </a:avLst>
          </a:prstGeom>
          <a:gradFill>
            <a:gsLst>
              <a:gs pos="100000">
                <a:schemeClr val="bg1">
                  <a:alpha val="0"/>
                </a:schemeClr>
              </a:gs>
              <a:gs pos="22000">
                <a:schemeClr val="bg1">
                  <a:alpha val="6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 descr="一張含有 螢幕擷取畫面, 文字, 綠色, 設計 的圖片&#10;&#10;AI 產生的內容可能不正確。">
            <a:extLst>
              <a:ext uri="{FF2B5EF4-FFF2-40B4-BE49-F238E27FC236}">
                <a16:creationId xmlns:a16="http://schemas.microsoft.com/office/drawing/2014/main" id="{94A9F003-7ED3-CBFA-8DD4-6F2E903537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7875" y="1924131"/>
            <a:ext cx="3469382" cy="3469382"/>
          </a:xfrm>
          <a:prstGeom prst="rect">
            <a:avLst/>
          </a:prstGeom>
        </p:spPr>
      </p:pic>
      <p:pic>
        <p:nvPicPr>
          <p:cNvPr id="38" name="圖片 37" descr="一張含有 螢幕擷取畫面 的圖片&#10;&#10;AI 產生的內容可能不正確。">
            <a:extLst>
              <a:ext uri="{FF2B5EF4-FFF2-40B4-BE49-F238E27FC236}">
                <a16:creationId xmlns:a16="http://schemas.microsoft.com/office/drawing/2014/main" id="{6441393B-F7D1-17C1-37A7-27D52E2EAC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18014" y="770172"/>
            <a:ext cx="4826537" cy="4826537"/>
          </a:xfrm>
          <a:prstGeom prst="rect">
            <a:avLst/>
          </a:prstGeom>
        </p:spPr>
      </p:pic>
      <p:pic>
        <p:nvPicPr>
          <p:cNvPr id="39" name="圖片 38" descr="一張含有 文字, 行動電話, 變亮 的圖片&#10;&#10;AI 產生的內容可能不正確。">
            <a:extLst>
              <a:ext uri="{FF2B5EF4-FFF2-40B4-BE49-F238E27FC236}">
                <a16:creationId xmlns:a16="http://schemas.microsoft.com/office/drawing/2014/main" id="{148542EA-CEED-3583-9ADC-F29E4439F9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59775" y="3845190"/>
            <a:ext cx="2146720" cy="2085385"/>
          </a:xfrm>
          <a:prstGeom prst="rect">
            <a:avLst/>
          </a:prstGeom>
        </p:spPr>
      </p:pic>
      <p:pic>
        <p:nvPicPr>
          <p:cNvPr id="40" name="圖片 39" descr="一張含有 螢幕擷取畫面, 藝術, 鮮豔, 設計 的圖片&#10;&#10;AI 產生的內容可能不正確。">
            <a:extLst>
              <a:ext uri="{FF2B5EF4-FFF2-40B4-BE49-F238E27FC236}">
                <a16:creationId xmlns:a16="http://schemas.microsoft.com/office/drawing/2014/main" id="{76500370-F29D-B840-655D-E1FE3DB36E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75292" y="3376878"/>
            <a:ext cx="3371244" cy="3371244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2687E715-F96B-130B-39C1-B017403002D0}"/>
              </a:ext>
            </a:extLst>
          </p:cNvPr>
          <p:cNvSpPr txBox="1"/>
          <p:nvPr/>
        </p:nvSpPr>
        <p:spPr>
          <a:xfrm>
            <a:off x="360110" y="1027293"/>
            <a:ext cx="56344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b="1" dirty="0">
                <a:latin typeface="Aptos" panose="020B0004020202020204" pitchFamily="34" charset="0"/>
              </a:rPr>
              <a:t>Regulatory &amp; Product Expansion </a:t>
            </a:r>
            <a:r>
              <a:rPr lang="en" altLang="zh-TW" b="1" dirty="0">
                <a:highlight>
                  <a:srgbClr val="FFFF00"/>
                </a:highlight>
                <a:latin typeface="Aptos" panose="020B0004020202020204" pitchFamily="34" charset="0"/>
              </a:rPr>
              <a:t>(Class II / AMR)</a:t>
            </a:r>
            <a:endParaRPr lang="en" altLang="zh-TW" dirty="0">
              <a:highlight>
                <a:srgbClr val="FFFF00"/>
              </a:highlight>
              <a:latin typeface="Aptos" panose="020B0004020202020204" pitchFamily="34" charset="0"/>
            </a:endParaRPr>
          </a:p>
          <a:p>
            <a:pPr marL="285750" indent="-285750">
              <a:buFont typeface="Wingdings" pitchFamily="2" charset="2"/>
              <a:buChar char="n"/>
            </a:pPr>
            <a:r>
              <a:rPr lang="en" altLang="zh-TW" dirty="0">
                <a:latin typeface="Aptos" panose="020B0004020202020204" pitchFamily="34" charset="0"/>
              </a:rPr>
              <a:t>Enables higher integration for Class II systems</a:t>
            </a:r>
          </a:p>
          <a:p>
            <a:pPr marL="285750" indent="-285750">
              <a:buFont typeface="Wingdings" pitchFamily="2" charset="2"/>
              <a:buChar char="n"/>
            </a:pPr>
            <a:r>
              <a:rPr lang="en" altLang="zh-TW" dirty="0">
                <a:latin typeface="Aptos" panose="020B0004020202020204" pitchFamily="34" charset="0"/>
              </a:rPr>
              <a:t>Supports multiplex pathogen detection</a:t>
            </a:r>
          </a:p>
          <a:p>
            <a:pPr marL="285750" indent="-285750">
              <a:buFont typeface="Wingdings" pitchFamily="2" charset="2"/>
              <a:buChar char="n"/>
            </a:pPr>
            <a:r>
              <a:rPr lang="en" altLang="zh-TW" dirty="0">
                <a:latin typeface="Aptos" panose="020B0004020202020204" pitchFamily="34" charset="0"/>
              </a:rPr>
              <a:t>Reduces workflow variability, strengthening clinical validation and AMR expansion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2519FFB0-7456-B012-5121-11B187800E6F}"/>
              </a:ext>
            </a:extLst>
          </p:cNvPr>
          <p:cNvSpPr txBox="1"/>
          <p:nvPr/>
        </p:nvSpPr>
        <p:spPr>
          <a:xfrm>
            <a:off x="5887375" y="1014128"/>
            <a:ext cx="56344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b="1" dirty="0">
                <a:latin typeface="Aptos" panose="020B0004020202020204" pitchFamily="34" charset="0"/>
              </a:rPr>
              <a:t>Investor Value Creation</a:t>
            </a:r>
            <a:endParaRPr lang="en" altLang="zh-TW" dirty="0">
              <a:latin typeface="Aptos" panose="020B0004020202020204" pitchFamily="34" charset="0"/>
            </a:endParaRPr>
          </a:p>
          <a:p>
            <a:pPr marL="285750" indent="-285750">
              <a:buFont typeface="Wingdings" pitchFamily="2" charset="2"/>
              <a:buChar char="n"/>
            </a:pPr>
            <a:r>
              <a:rPr lang="en" altLang="zh-TW" dirty="0">
                <a:latin typeface="Aptos" panose="020B0004020202020204" pitchFamily="34" charset="0"/>
              </a:rPr>
              <a:t>Stronger platform differentiation with higher system-level entry barriers</a:t>
            </a:r>
          </a:p>
          <a:p>
            <a:pPr marL="285750" indent="-285750">
              <a:buFont typeface="Wingdings" pitchFamily="2" charset="2"/>
              <a:buChar char="n"/>
            </a:pPr>
            <a:r>
              <a:rPr lang="en" altLang="zh-TW" dirty="0">
                <a:latin typeface="Aptos" panose="020B0004020202020204" pitchFamily="34" charset="0"/>
              </a:rPr>
              <a:t>Expanded product pipeline leverage with long-term margin upside</a:t>
            </a:r>
          </a:p>
        </p:txBody>
      </p:sp>
    </p:spTree>
    <p:extLst>
      <p:ext uri="{BB962C8B-B14F-4D97-AF65-F5344CB8AC3E}">
        <p14:creationId xmlns:p14="http://schemas.microsoft.com/office/powerpoint/2010/main" val="2384436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460375" y="353891"/>
            <a:ext cx="9166754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TW" sz="2400" b="1" i="0" u="sng" strike="noStrike" kern="1200" cap="none" spc="0" normalizeH="0" baseline="0" noProof="0" dirty="0">
                <a:ln>
                  <a:noFill/>
                </a:ln>
                <a:solidFill>
                  <a:srgbClr val="478B90"/>
                </a:solidFill>
                <a:effectLst/>
                <a:uLnTx/>
                <a:uFillTx/>
                <a:latin typeface="Aptos" panose="020B0004020202020204" pitchFamily="34" charset="0"/>
                <a:ea typeface="標楷體"/>
                <a:cs typeface="+mn-cs"/>
              </a:rPr>
              <a:t>Nosocomial Pathogen Strain Bank and WGS Library Planning</a:t>
            </a:r>
            <a:endParaRPr kumimoji="0" lang="en-US" altLang="zh-TW" sz="2400" b="1" i="0" u="sng" strike="noStrike" kern="1200" cap="none" spc="0" normalizeH="0" baseline="0" noProof="0" dirty="0">
              <a:ln>
                <a:noFill/>
              </a:ln>
              <a:solidFill>
                <a:srgbClr val="478B90"/>
              </a:solidFill>
              <a:effectLst/>
              <a:uLnTx/>
              <a:uFillTx/>
              <a:latin typeface="Aptos" panose="020B0004020202020204" pitchFamily="34" charset="0"/>
              <a:ea typeface="標楷體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sng" strike="noStrike" kern="1200" cap="none" spc="0" normalizeH="0" baseline="0" noProof="0" dirty="0">
                <a:ln>
                  <a:noFill/>
                </a:ln>
                <a:solidFill>
                  <a:srgbClr val="478B90"/>
                </a:solidFill>
                <a:effectLst/>
                <a:uLnTx/>
                <a:uFillTx/>
                <a:latin typeface="Aptos" panose="020B0004020202020204" pitchFamily="34" charset="0"/>
                <a:ea typeface="標楷體"/>
                <a:cs typeface="+mn-cs"/>
              </a:rPr>
              <a:t>Nosocomial infection bacteria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Aptos" panose="020B0004020202020204" pitchFamily="34" charset="0"/>
              <a:ea typeface="標楷體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(本文)"/>
                <a:ea typeface="標楷體"/>
                <a:cs typeface="+mn-cs"/>
              </a:rPr>
              <a:t>from Chang Gung memorial hospital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(本文)"/>
                <a:ea typeface="標楷體"/>
                <a:cs typeface="+mn-cs"/>
              </a:rPr>
              <a:t>More than 700 bacterial isolations from near 3 decades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(本文)"/>
                <a:ea typeface="標楷體"/>
                <a:cs typeface="+mn-cs"/>
              </a:rPr>
              <a:t>206 isolations are ready for following WGS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(本文)"/>
                <a:ea typeface="標楷體"/>
                <a:cs typeface="+mn-cs"/>
              </a:rPr>
              <a:t>494 isolations are prepared for DNA extraction.</a:t>
            </a: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(本文)"/>
              <a:ea typeface="標楷體"/>
              <a:cs typeface="+mn-cs"/>
            </a:endParaRPr>
          </a:p>
        </p:txBody>
      </p:sp>
      <p:sp>
        <p:nvSpPr>
          <p:cNvPr id="20" name="AutoShape 22" descr="已產生圖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標楷體"/>
              <a:cs typeface="+mn-cs"/>
            </a:endParaRPr>
          </a:p>
        </p:txBody>
      </p:sp>
      <p:pic>
        <p:nvPicPr>
          <p:cNvPr id="1055" name="Picture 31" descr="C:\Users\user\Desktop\圖片3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707" y="2454790"/>
            <a:ext cx="4623920" cy="413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19324A6C-D3FC-FF34-1712-5E5A1DD0CA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200081"/>
              </p:ext>
            </p:extLst>
          </p:nvPr>
        </p:nvGraphicFramePr>
        <p:xfrm>
          <a:off x="6096000" y="1046404"/>
          <a:ext cx="4911049" cy="4239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r:id="rId3" imgW="6908800" imgH="7620000" progId="Excel.Sheet.12">
                  <p:embed/>
                </p:oleObj>
              </mc:Choice>
              <mc:Fallback>
                <p:oleObj name="工作表" r:id="rId3" imgW="6908800" imgH="7620000" progId="Excel.Sheet.12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19324A6C-D3FC-FF34-1712-5E5A1DD0CA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1046404"/>
                        <a:ext cx="4911049" cy="423950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53FCB004-3F9F-9892-0E5D-3397194C9C44}"/>
              </a:ext>
            </a:extLst>
          </p:cNvPr>
          <p:cNvSpPr txBox="1"/>
          <p:nvPr/>
        </p:nvSpPr>
        <p:spPr>
          <a:xfrm>
            <a:off x="5503524" y="5516754"/>
            <a:ext cx="609600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lang="en" altLang="zh-TW" dirty="0">
                <a:effectLst/>
                <a:latin typeface="Aptos" panose="020B0004020202020204" pitchFamily="34" charset="0"/>
              </a:rPr>
              <a:t>This strain bank and WGS library directly enable rapid probe design, panel optimization, and validation for Novascope’s pathogen and AMR biochip platforms.</a:t>
            </a:r>
          </a:p>
        </p:txBody>
      </p:sp>
    </p:spTree>
    <p:extLst>
      <p:ext uri="{BB962C8B-B14F-4D97-AF65-F5344CB8AC3E}">
        <p14:creationId xmlns:p14="http://schemas.microsoft.com/office/powerpoint/2010/main" val="285447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94610" y="488306"/>
            <a:ext cx="12179399" cy="530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083"/>
              </a:lnSpc>
            </a:pPr>
            <a:r>
              <a:rPr lang="en-US" sz="2400" b="1" dirty="0">
                <a:solidFill>
                  <a:srgbClr val="478B90"/>
                </a:solidFill>
                <a:latin typeface="Aptos" panose="020B0004020202020204" pitchFamily="34" charset="0"/>
                <a:ea typeface="PT Serif" pitchFamily="34" charset="-122"/>
                <a:cs typeface="PT Serif" pitchFamily="34" charset="-120"/>
              </a:rPr>
              <a:t>Go-to-Market Strategy: Pathogen  Identification (syndromic testing) Platform</a:t>
            </a:r>
            <a:endParaRPr lang="en-US" sz="2400" b="1" dirty="0">
              <a:solidFill>
                <a:srgbClr val="478B90"/>
              </a:solidFill>
              <a:latin typeface="Aptos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68153" y="1325333"/>
            <a:ext cx="3073003" cy="1481038"/>
          </a:xfrm>
          <a:prstGeom prst="roundRect">
            <a:avLst>
              <a:gd name="adj" fmla="val 1617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zh-TW" altLang="en-US" sz="1500">
              <a:latin typeface="Aptos" panose="020B00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68153" y="1325333"/>
            <a:ext cx="38100" cy="1481038"/>
          </a:xfrm>
          <a:prstGeom prst="roundRect">
            <a:avLst>
              <a:gd name="adj" fmla="val 62848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zh-TW" altLang="en-US" sz="1500">
              <a:latin typeface="Aptos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84847" y="1503927"/>
            <a:ext cx="2095203" cy="261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b="1" dirty="0">
                <a:latin typeface="Aptos" panose="020B0004020202020204" pitchFamily="34" charset="0"/>
                <a:ea typeface="PT Serif" pitchFamily="34" charset="-122"/>
                <a:cs typeface="PT Serif" pitchFamily="34" charset="-120"/>
              </a:rPr>
              <a:t>Initial Target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84848" y="1861610"/>
            <a:ext cx="2677716" cy="766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400" dirty="0">
                <a:solidFill>
                  <a:srgbClr val="383838"/>
                </a:solidFill>
                <a:latin typeface="Aptos" panose="020B0004020202020204" pitchFamily="34" charset="0"/>
                <a:ea typeface="DM Sans" pitchFamily="34" charset="-122"/>
                <a:cs typeface="DM Sans" pitchFamily="34" charset="-120"/>
              </a:rPr>
              <a:t>Hospital central labs serving </a:t>
            </a:r>
            <a:r>
              <a:rPr lang="en-US" sz="1400" dirty="0">
                <a:latin typeface="Aptos" panose="020B0004020202020204" pitchFamily="34" charset="0"/>
                <a:ea typeface="DM Sans" pitchFamily="34" charset="-122"/>
                <a:cs typeface="DM Sans" pitchFamily="34" charset="-120"/>
              </a:rPr>
              <a:t>ICUs &amp; ERs where &lt;1 hour, culture-free test delivers highest value</a:t>
            </a:r>
            <a:endParaRPr lang="en-US" sz="1400" dirty="0">
              <a:latin typeface="Aptos" panose="020B00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000700" y="1325333"/>
            <a:ext cx="3073003" cy="1481038"/>
          </a:xfrm>
          <a:prstGeom prst="roundRect">
            <a:avLst>
              <a:gd name="adj" fmla="val 1617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zh-TW" altLang="en-US" sz="1500">
              <a:latin typeface="Aptos" panose="020B00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000700" y="1325333"/>
            <a:ext cx="38100" cy="1481038"/>
          </a:xfrm>
          <a:prstGeom prst="roundRect">
            <a:avLst>
              <a:gd name="adj" fmla="val 62848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zh-TW" altLang="en-US" sz="1500">
              <a:latin typeface="Aptos" panose="020B00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217394" y="1503927"/>
            <a:ext cx="2095203" cy="261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b="1" dirty="0">
                <a:latin typeface="Aptos" panose="020B0004020202020204" pitchFamily="34" charset="0"/>
                <a:ea typeface="PT Serif" pitchFamily="34" charset="-122"/>
                <a:cs typeface="PT Serif" pitchFamily="34" charset="-120"/>
              </a:rPr>
              <a:t>Deployment Model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217394" y="1861610"/>
            <a:ext cx="2677716" cy="766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400" dirty="0">
                <a:solidFill>
                  <a:srgbClr val="383838"/>
                </a:solidFill>
                <a:latin typeface="Aptos" panose="020B0004020202020204" pitchFamily="34" charset="0"/>
                <a:ea typeface="DM Sans" pitchFamily="34" charset="-122"/>
                <a:cs typeface="DM Sans" pitchFamily="34" charset="-120"/>
              </a:rPr>
              <a:t>Pilot programs &amp; reagent rental agreements to minimize adoption barriers</a:t>
            </a:r>
            <a:endParaRPr lang="en-US" sz="1400" dirty="0">
              <a:latin typeface="Aptos" panose="020B00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68153" y="2965916"/>
            <a:ext cx="3073003" cy="1225649"/>
          </a:xfrm>
          <a:prstGeom prst="roundRect">
            <a:avLst>
              <a:gd name="adj" fmla="val 1954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zh-TW" altLang="en-US" sz="1500">
              <a:latin typeface="Aptos" panose="020B00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68153" y="2965916"/>
            <a:ext cx="38100" cy="1225649"/>
          </a:xfrm>
          <a:prstGeom prst="roundRect">
            <a:avLst>
              <a:gd name="adj" fmla="val 62848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zh-TW" altLang="en-US" sz="1500">
              <a:latin typeface="Aptos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84847" y="3144509"/>
            <a:ext cx="2095203" cy="261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b="1" dirty="0">
                <a:latin typeface="Aptos" panose="020B0004020202020204" pitchFamily="34" charset="0"/>
                <a:ea typeface="PT Serif" pitchFamily="34" charset="-122"/>
                <a:cs typeface="PT Serif" pitchFamily="34" charset="-120"/>
              </a:rPr>
              <a:t>Expanding Reach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84848" y="3502193"/>
            <a:ext cx="2677716" cy="51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400" dirty="0">
                <a:solidFill>
                  <a:srgbClr val="383838"/>
                </a:solidFill>
                <a:latin typeface="Aptos" panose="020B0004020202020204" pitchFamily="34" charset="0"/>
                <a:ea typeface="DM Sans" pitchFamily="34" charset="-122"/>
                <a:cs typeface="DM Sans" pitchFamily="34" charset="-120"/>
              </a:rPr>
              <a:t>UTI testing capabilities position for future GP &amp; community settings</a:t>
            </a:r>
            <a:endParaRPr lang="en-US" sz="1400" dirty="0">
              <a:latin typeface="Aptos" panose="020B00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68153" y="4549248"/>
            <a:ext cx="5964342" cy="4977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458"/>
              </a:lnSpc>
            </a:pPr>
            <a:r>
              <a:rPr lang="en-US" sz="2000" b="1" dirty="0">
                <a:solidFill>
                  <a:srgbClr val="E04F00"/>
                </a:solidFill>
                <a:latin typeface="Aptos" panose="020B0004020202020204" pitchFamily="34" charset="0"/>
                <a:ea typeface="PT Serif" pitchFamily="34" charset="-122"/>
                <a:cs typeface="PT Serif" pitchFamily="34" charset="-120"/>
              </a:rPr>
              <a:t>Saving Lives, Reducing Costs</a:t>
            </a:r>
            <a:endParaRPr lang="en-US" sz="2000" b="1" dirty="0">
              <a:latin typeface="Aptos" panose="020B00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68153" y="5009890"/>
            <a:ext cx="6305550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383838"/>
                </a:solidFill>
                <a:latin typeface="Aptos" panose="020B0004020202020204" pitchFamily="34" charset="0"/>
                <a:ea typeface="DM Sans" pitchFamily="34" charset="-122"/>
                <a:cs typeface="DM Sans" pitchFamily="34" charset="-120"/>
              </a:rPr>
              <a:t>Enable rapid, targeted antibiotic therapy</a:t>
            </a:r>
            <a:endParaRPr lang="en-US" sz="1400" dirty="0">
              <a:latin typeface="Aptos" panose="020B00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68153" y="5321139"/>
            <a:ext cx="6305550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383838"/>
                </a:solidFill>
                <a:latin typeface="Aptos" panose="020B0004020202020204" pitchFamily="34" charset="0"/>
                <a:ea typeface="DM Sans" pitchFamily="34" charset="-122"/>
                <a:cs typeface="DM Sans" pitchFamily="34" charset="-120"/>
              </a:rPr>
              <a:t>Reduce mortality rates &amp; shorten hospital stays</a:t>
            </a:r>
            <a:endParaRPr lang="en-US" sz="1400" dirty="0">
              <a:latin typeface="Aptos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68153" y="5632388"/>
            <a:ext cx="6305550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383838"/>
                </a:solidFill>
                <a:latin typeface="Aptos" panose="020B0004020202020204" pitchFamily="34" charset="0"/>
                <a:ea typeface="DM Sans" pitchFamily="34" charset="-122"/>
                <a:cs typeface="DM Sans" pitchFamily="34" charset="-120"/>
              </a:rPr>
              <a:t>Combat growing antimicrobial resistance</a:t>
            </a:r>
            <a:endParaRPr lang="en-US" sz="1400" dirty="0">
              <a:latin typeface="Aptos" panose="020B0004020202020204" pitchFamily="34" charset="0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97AFCEEB-1BF3-CD96-5354-4668C181A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158731"/>
              </p:ext>
            </p:extLst>
          </p:nvPr>
        </p:nvGraphicFramePr>
        <p:xfrm>
          <a:off x="7414735" y="1304850"/>
          <a:ext cx="3938810" cy="3244398"/>
        </p:xfrm>
        <a:graphic>
          <a:graphicData uri="http://schemas.openxmlformats.org/drawingml/2006/table">
            <a:tbl>
              <a:tblPr/>
              <a:tblGrid>
                <a:gridCol w="693231">
                  <a:extLst>
                    <a:ext uri="{9D8B030D-6E8A-4147-A177-3AD203B41FA5}">
                      <a16:colId xmlns:a16="http://schemas.microsoft.com/office/drawing/2014/main" val="3053871415"/>
                    </a:ext>
                  </a:extLst>
                </a:gridCol>
                <a:gridCol w="869689">
                  <a:extLst>
                    <a:ext uri="{9D8B030D-6E8A-4147-A177-3AD203B41FA5}">
                      <a16:colId xmlns:a16="http://schemas.microsoft.com/office/drawing/2014/main" val="4092547201"/>
                    </a:ext>
                  </a:extLst>
                </a:gridCol>
                <a:gridCol w="869689">
                  <a:extLst>
                    <a:ext uri="{9D8B030D-6E8A-4147-A177-3AD203B41FA5}">
                      <a16:colId xmlns:a16="http://schemas.microsoft.com/office/drawing/2014/main" val="293303358"/>
                    </a:ext>
                  </a:extLst>
                </a:gridCol>
                <a:gridCol w="1506201">
                  <a:extLst>
                    <a:ext uri="{9D8B030D-6E8A-4147-A177-3AD203B41FA5}">
                      <a16:colId xmlns:a16="http://schemas.microsoft.com/office/drawing/2014/main" val="494460878"/>
                    </a:ext>
                  </a:extLst>
                </a:gridCol>
              </a:tblGrid>
              <a:tr h="746356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Product </a:t>
                      </a:r>
                      <a:endParaRPr lang="en-US" sz="3600" b="0" i="0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2023 Revenue (approx.) </a:t>
                      </a:r>
                      <a:endParaRPr lang="en-US" sz="3600" b="0" i="0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2024 Revenue (approx.) </a:t>
                      </a:r>
                      <a:endParaRPr lang="en-US" sz="3600" b="0" i="0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Notes </a:t>
                      </a:r>
                      <a:endParaRPr lang="en-US" sz="3600" b="0" i="0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337944"/>
                  </a:ext>
                </a:extLst>
              </a:tr>
              <a:tr h="875843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BioFire BCID2 </a:t>
                      </a:r>
                      <a:endParaRPr lang="en-US" sz="3600" b="0" i="0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800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€1,334.9 million </a:t>
                      </a:r>
                      <a:r>
                        <a:rPr lang="en-US" sz="1100" b="0" i="0" u="sng" strike="noStrike" baseline="30000" dirty="0">
                          <a:effectLst/>
                          <a:latin typeface="inter"/>
                          <a:hlinkClick r:id="rId3"/>
                        </a:rPr>
                        <a:t>[1]</a:t>
                      </a:r>
                      <a:r>
                        <a:rPr lang="en-US" sz="1800" b="0" i="0" dirty="0">
                          <a:effectLst/>
                          <a:latin typeface="Georgia" panose="02040502050405020303" pitchFamily="18" charset="0"/>
                        </a:rPr>
                        <a:t> </a:t>
                      </a:r>
                      <a:endParaRPr lang="en-US" sz="3600" b="0" i="0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800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€1,494 million </a:t>
                      </a:r>
                      <a:r>
                        <a:rPr lang="en-US" sz="1100" b="0" i="0" u="sng" strike="noStrike" baseline="30000" dirty="0">
                          <a:effectLst/>
                          <a:latin typeface="inter"/>
                          <a:hlinkClick r:id="rId3"/>
                        </a:rPr>
                        <a:t>[1]</a:t>
                      </a:r>
                      <a:r>
                        <a:rPr lang="en-US" sz="1800" b="0" i="0" dirty="0">
                          <a:effectLst/>
                          <a:latin typeface="Georgia" panose="02040502050405020303" pitchFamily="18" charset="0"/>
                        </a:rPr>
                        <a:t> </a:t>
                      </a:r>
                      <a:endParaRPr lang="en-US" sz="3600" b="0" i="0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Includes multiple panels, major role in sepsis </a:t>
                      </a:r>
                      <a:endParaRPr lang="en-US" sz="3600" b="0" i="0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65710"/>
                  </a:ext>
                </a:extLst>
              </a:tr>
              <a:tr h="875843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T2 Bacterial Panel </a:t>
                      </a:r>
                      <a:endParaRPr lang="en-US" sz="3600" b="0" i="0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800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$6.7 million </a:t>
                      </a:r>
                      <a:r>
                        <a:rPr lang="en-US" sz="1100" b="0" i="0" u="sng" strike="noStrike" baseline="30000" dirty="0">
                          <a:effectLst/>
                          <a:latin typeface="inter"/>
                          <a:hlinkClick r:id="rId4"/>
                        </a:rPr>
                        <a:t>[3]</a:t>
                      </a:r>
                      <a:r>
                        <a:rPr lang="en-US" sz="1100" b="0" i="0" u="sng" strike="noStrike" baseline="30000" dirty="0">
                          <a:effectLst/>
                          <a:latin typeface="inter"/>
                          <a:hlinkClick r:id="rId5"/>
                        </a:rPr>
                        <a:t>[4]</a:t>
                      </a:r>
                      <a:r>
                        <a:rPr lang="en-US" sz="1800" b="0" i="0" dirty="0">
                          <a:effectLst/>
                          <a:latin typeface="Georgia" panose="02040502050405020303" pitchFamily="18" charset="0"/>
                        </a:rPr>
                        <a:t> </a:t>
                      </a:r>
                      <a:endParaRPr lang="en-US" sz="3600" b="0" i="0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800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$8.3 million </a:t>
                      </a:r>
                      <a:r>
                        <a:rPr lang="en-US" sz="1100" b="0" i="0" u="sng" strike="noStrike" baseline="30000" dirty="0">
                          <a:effectLst/>
                          <a:latin typeface="inter"/>
                          <a:hlinkClick r:id="rId4"/>
                        </a:rPr>
                        <a:t>[3]</a:t>
                      </a:r>
                      <a:r>
                        <a:rPr lang="en-US" sz="1100" b="0" i="0" u="sng" strike="noStrike" baseline="30000" dirty="0">
                          <a:effectLst/>
                          <a:latin typeface="inter"/>
                          <a:hlinkClick r:id="rId5"/>
                        </a:rPr>
                        <a:t>[4]</a:t>
                      </a:r>
                      <a:r>
                        <a:rPr lang="en-US" sz="1800" b="0" i="0" dirty="0">
                          <a:effectLst/>
                          <a:latin typeface="Georgia" panose="02040502050405020303" pitchFamily="18" charset="0"/>
                        </a:rPr>
                        <a:t> </a:t>
                      </a:r>
                      <a:endParaRPr lang="en-US" sz="3600" b="0" i="0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Direct, specific sepsis panel revenue </a:t>
                      </a:r>
                      <a:endParaRPr lang="en-US" sz="3600" b="0" i="0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1095646"/>
                  </a:ext>
                </a:extLst>
              </a:tr>
              <a:tr h="746356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Roche Eplex BCID </a:t>
                      </a:r>
                      <a:endParaRPr lang="en-US" sz="3600" b="0" i="0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~$50+ million </a:t>
                      </a:r>
                      <a:endParaRPr lang="en-US" sz="3600" b="0" i="0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~$50+ million </a:t>
                      </a:r>
                      <a:endParaRPr lang="en-US" sz="3600" b="0" i="0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inter"/>
                        </a:rPr>
                        <a:t>Market estimate, not separately disclosed </a:t>
                      </a:r>
                      <a:endParaRPr lang="en-US" sz="3600" b="0" i="0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1959173"/>
                  </a:ext>
                </a:extLst>
              </a:tr>
            </a:tbl>
          </a:graphicData>
        </a:graphic>
      </p:graphicFrame>
      <p:pic>
        <p:nvPicPr>
          <p:cNvPr id="25" name="圖片 24">
            <a:extLst>
              <a:ext uri="{FF2B5EF4-FFF2-40B4-BE49-F238E27FC236}">
                <a16:creationId xmlns:a16="http://schemas.microsoft.com/office/drawing/2014/main" id="{C033194C-4112-FF91-EC78-189B7F67D3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160" y="2978621"/>
            <a:ext cx="3103133" cy="1268078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C0C997CE-0F93-47DA-9B88-8848C7261FEC}"/>
              </a:ext>
            </a:extLst>
          </p:cNvPr>
          <p:cNvSpPr txBox="1"/>
          <p:nvPr/>
        </p:nvSpPr>
        <p:spPr>
          <a:xfrm>
            <a:off x="4038800" y="3061730"/>
            <a:ext cx="3073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Aptos" panose="020B0004020202020204" pitchFamily="34" charset="0"/>
              </a:rPr>
              <a:t>Sample Sources</a:t>
            </a:r>
          </a:p>
          <a:p>
            <a:r>
              <a:rPr lang="en-US" altLang="zh-TW" sz="1400" dirty="0">
                <a:solidFill>
                  <a:srgbClr val="383838"/>
                </a:solidFill>
                <a:latin typeface="Aptos" panose="020B0004020202020204" pitchFamily="34" charset="0"/>
              </a:rPr>
              <a:t>Blood: sepsis (Hospital-based)</a:t>
            </a:r>
          </a:p>
          <a:p>
            <a:r>
              <a:rPr lang="en-US" altLang="zh-TW" sz="1400" dirty="0">
                <a:solidFill>
                  <a:srgbClr val="383838"/>
                </a:solidFill>
                <a:latin typeface="Aptos" panose="020B0004020202020204" pitchFamily="34" charset="0"/>
              </a:rPr>
              <a:t>Urine: urinary tract infection (Clinic-based)</a:t>
            </a:r>
            <a:endParaRPr lang="zh-TW" altLang="en-US" sz="1400">
              <a:solidFill>
                <a:srgbClr val="383838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65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493C8-091F-9A93-B367-BE8251442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7A17E4-1C7A-9882-B13B-269069A0C4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2400" dirty="0">
                <a:solidFill>
                  <a:srgbClr val="478B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Unmet Needs for SEPSIS</a:t>
            </a:r>
            <a:r>
              <a:rPr lang="zh-TW" altLang="en-US" sz="2400">
                <a:solidFill>
                  <a:srgbClr val="478B9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478B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Diagnostics</a:t>
            </a:r>
            <a:endParaRPr lang="zh-TW" altLang="en-US" sz="2400">
              <a:solidFill>
                <a:srgbClr val="478B9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表格 10">
            <a:extLst>
              <a:ext uri="{FF2B5EF4-FFF2-40B4-BE49-F238E27FC236}">
                <a16:creationId xmlns:a16="http://schemas.microsoft.com/office/drawing/2014/main" id="{1E5D88F7-055F-6802-2224-1BE0F8CBDD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904266"/>
              </p:ext>
            </p:extLst>
          </p:nvPr>
        </p:nvGraphicFramePr>
        <p:xfrm>
          <a:off x="531016" y="1065902"/>
          <a:ext cx="11204719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6088">
                  <a:extLst>
                    <a:ext uri="{9D8B030D-6E8A-4147-A177-3AD203B41FA5}">
                      <a16:colId xmlns:a16="http://schemas.microsoft.com/office/drawing/2014/main" val="2163281133"/>
                    </a:ext>
                  </a:extLst>
                </a:gridCol>
                <a:gridCol w="2135799">
                  <a:extLst>
                    <a:ext uri="{9D8B030D-6E8A-4147-A177-3AD203B41FA5}">
                      <a16:colId xmlns:a16="http://schemas.microsoft.com/office/drawing/2014/main" val="2289349452"/>
                    </a:ext>
                  </a:extLst>
                </a:gridCol>
                <a:gridCol w="2240944">
                  <a:extLst>
                    <a:ext uri="{9D8B030D-6E8A-4147-A177-3AD203B41FA5}">
                      <a16:colId xmlns:a16="http://schemas.microsoft.com/office/drawing/2014/main" val="693935922"/>
                    </a:ext>
                  </a:extLst>
                </a:gridCol>
                <a:gridCol w="2240944">
                  <a:extLst>
                    <a:ext uri="{9D8B030D-6E8A-4147-A177-3AD203B41FA5}">
                      <a16:colId xmlns:a16="http://schemas.microsoft.com/office/drawing/2014/main" val="2462555732"/>
                    </a:ext>
                  </a:extLst>
                </a:gridCol>
                <a:gridCol w="2240944">
                  <a:extLst>
                    <a:ext uri="{9D8B030D-6E8A-4147-A177-3AD203B41FA5}">
                      <a16:colId xmlns:a16="http://schemas.microsoft.com/office/drawing/2014/main" val="1938408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Technology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Sensitivity</a:t>
                      </a:r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Turnaround time</a:t>
                      </a:r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Accessibility</a:t>
                      </a:r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Price</a:t>
                      </a:r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923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/>
                        <a:t>Conventional culture</a:t>
                      </a:r>
                      <a:endParaRPr lang="zh-TW" altLang="en-US" baseline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/>
                        <a:t>N/A</a:t>
                      </a:r>
                      <a:endParaRPr lang="zh-TW" altLang="en-US" baseline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/>
                        <a:t>2-7 days</a:t>
                      </a:r>
                      <a:endParaRPr lang="zh-TW" altLang="en-US" baseline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/>
                        <a:t>Central lab</a:t>
                      </a:r>
                      <a:endParaRPr lang="zh-TW" altLang="en-US" baseline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/>
                        <a:t>US$20</a:t>
                      </a:r>
                      <a:endParaRPr lang="zh-TW" altLang="en-US" baseline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123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/>
                        <a:t>MALDI-TOF MS</a:t>
                      </a:r>
                      <a:endParaRPr lang="zh-TW" altLang="en-US" baseline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TW" baseline="3000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zh-TW" baseline="0" dirty="0">
                          <a:solidFill>
                            <a:schemeClr val="tx1"/>
                          </a:solidFill>
                        </a:rPr>
                        <a:t> cfu/mL</a:t>
                      </a:r>
                      <a:endParaRPr lang="en-US" altLang="zh-TW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/>
                        <a:t>1 day</a:t>
                      </a:r>
                      <a:endParaRPr lang="zh-TW" altLang="en-US" baseline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/>
                        <a:t>Central lab</a:t>
                      </a:r>
                      <a:endParaRPr lang="zh-TW" altLang="en-US" baseline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/>
                        <a:t>US$50</a:t>
                      </a:r>
                      <a:endParaRPr lang="zh-TW" altLang="en-US" baseline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533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/>
                        <a:t>BioFire FilmArray</a:t>
                      </a:r>
                      <a:endParaRPr lang="zh-TW" altLang="en-US" baseline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>
                          <a:solidFill>
                            <a:schemeClr val="tx1"/>
                          </a:solidFill>
                        </a:rPr>
                        <a:t>1-10</a:t>
                      </a:r>
                      <a:r>
                        <a:rPr lang="en-US" altLang="zh-TW" baseline="300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en-US" altLang="zh-TW" baseline="0" dirty="0">
                          <a:solidFill>
                            <a:schemeClr val="tx1"/>
                          </a:solidFill>
                        </a:rPr>
                        <a:t> TCID</a:t>
                      </a:r>
                      <a:r>
                        <a:rPr lang="en-US" altLang="zh-TW" baseline="-25000" dirty="0">
                          <a:solidFill>
                            <a:schemeClr val="tx1"/>
                          </a:solidFill>
                        </a:rPr>
                        <a:t>50</a:t>
                      </a:r>
                      <a:r>
                        <a:rPr lang="en-US" altLang="zh-TW" baseline="0" dirty="0">
                          <a:solidFill>
                            <a:schemeClr val="tx1"/>
                          </a:solidFill>
                        </a:rPr>
                        <a:t>/mL </a:t>
                      </a:r>
                      <a:endParaRPr lang="zh-TW" altLang="en-US" baseline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/>
                        <a:t>1 day</a:t>
                      </a:r>
                      <a:endParaRPr lang="zh-TW" altLang="en-US" baseline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/>
                        <a:t>Central lab</a:t>
                      </a:r>
                      <a:endParaRPr lang="zh-TW" altLang="en-US" baseline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/>
                        <a:t>US$150-180</a:t>
                      </a:r>
                      <a:endParaRPr lang="zh-TW" altLang="en-US" baseline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4991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 w="0"/>
                          <a:solidFill>
                            <a:srgbClr val="478B90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N</a:t>
                      </a:r>
                      <a:r>
                        <a:rPr kumimoji="0" lang="en-US" altLang="zh-TW" sz="1800" b="1" i="0" u="none" strike="noStrike" kern="1200" cap="none" spc="0" normalizeH="0" baseline="0" noProof="0" dirty="0">
                          <a:ln w="0"/>
                          <a:solidFill>
                            <a:srgbClr val="E4B340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O</a:t>
                      </a:r>
                      <a:r>
                        <a:rPr kumimoji="0" lang="en-US" altLang="zh-TW" sz="1800" b="1" i="0" u="none" strike="noStrike" kern="1200" cap="none" spc="0" normalizeH="0" baseline="0" noProof="0" dirty="0">
                          <a:ln w="0"/>
                          <a:solidFill>
                            <a:srgbClr val="478B90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VASCOPE</a:t>
                      </a:r>
                      <a:endParaRPr kumimoji="0" lang="zh-TW" altLang="en-US" sz="1800" b="1" i="0" u="none" strike="noStrike" kern="1200" cap="none" spc="0" normalizeH="0" baseline="0" noProof="0" dirty="0">
                        <a:ln w="0"/>
                        <a:solidFill>
                          <a:srgbClr val="478B90"/>
                        </a:solidFill>
                        <a:effectLst/>
                        <a:uLnTx/>
                        <a:uFillTx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TW" baseline="30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US" altLang="zh-TW" baseline="0" dirty="0">
                          <a:solidFill>
                            <a:schemeClr val="tx1"/>
                          </a:solidFill>
                        </a:rPr>
                        <a:t> cfu/mL</a:t>
                      </a:r>
                      <a:endParaRPr lang="en-US" altLang="zh-TW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/>
                        <a:t>60 mins</a:t>
                      </a:r>
                      <a:endParaRPr lang="zh-TW" altLang="en-US" baseline="0">
                        <a:latin typeface="+mn-lt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/>
                        <a:t>POCT or central lab </a:t>
                      </a:r>
                      <a:endParaRPr lang="zh-TW" altLang="en-US" baseline="0">
                        <a:latin typeface="+mn-lt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/>
                        <a:t>Competitive</a:t>
                      </a:r>
                      <a:endParaRPr lang="zh-TW" altLang="en-US" baseline="0">
                        <a:latin typeface="+mn-lt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15272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206035DE-BB73-5232-89F0-CCC891BF23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628" y="3285533"/>
            <a:ext cx="4920611" cy="3112887"/>
          </a:xfrm>
          <a:prstGeom prst="rect">
            <a:avLst/>
          </a:prstGeom>
        </p:spPr>
      </p:pic>
      <p:pic>
        <p:nvPicPr>
          <p:cNvPr id="5" name="Picture 4" descr="圖片">
            <a:extLst>
              <a:ext uri="{FF2B5EF4-FFF2-40B4-BE49-F238E27FC236}">
                <a16:creationId xmlns:a16="http://schemas.microsoft.com/office/drawing/2014/main" id="{6877AF25-AA77-BF39-1819-AD77F8FC6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4763" y="3496569"/>
            <a:ext cx="5000107" cy="269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圓角矩形 5">
            <a:extLst>
              <a:ext uri="{FF2B5EF4-FFF2-40B4-BE49-F238E27FC236}">
                <a16:creationId xmlns:a16="http://schemas.microsoft.com/office/drawing/2014/main" id="{1FAEE612-B974-2E01-B14B-ADEAF037D314}"/>
              </a:ext>
            </a:extLst>
          </p:cNvPr>
          <p:cNvSpPr/>
          <p:nvPr/>
        </p:nvSpPr>
        <p:spPr>
          <a:xfrm>
            <a:off x="531016" y="2550368"/>
            <a:ext cx="11204719" cy="3683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43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E063D279-0534-820B-1BEC-79EEFBBD336E}"/>
              </a:ext>
            </a:extLst>
          </p:cNvPr>
          <p:cNvSpPr txBox="1">
            <a:spLocks/>
          </p:cNvSpPr>
          <p:nvPr/>
        </p:nvSpPr>
        <p:spPr>
          <a:xfrm>
            <a:off x="487558" y="484867"/>
            <a:ext cx="11409473" cy="5072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3200" b="1" i="0" kern="1200">
                <a:solidFill>
                  <a:srgbClr val="2491A5"/>
                </a:solidFill>
                <a:latin typeface="+mn-lt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2400" dirty="0">
                <a:ln w="0"/>
                <a:solidFill>
                  <a:srgbClr val="478B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zh-TW" sz="2400" dirty="0">
                <a:ln w="0"/>
                <a:solidFill>
                  <a:srgbClr val="E4B3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altLang="zh-TW" sz="2400" dirty="0">
                <a:ln w="0"/>
                <a:solidFill>
                  <a:srgbClr val="478B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VASCOPE’s </a:t>
            </a:r>
            <a:r>
              <a:rPr lang="en-US" altLang="zh-TW" sz="2400" dirty="0">
                <a:solidFill>
                  <a:srgbClr val="478B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Fast and Accurate Test Result Enables Timely Treatment of Sepsis </a:t>
            </a:r>
            <a:endParaRPr lang="zh-TW" altLang="en-US" sz="2400">
              <a:solidFill>
                <a:srgbClr val="478B9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群組 2">
            <a:extLst>
              <a:ext uri="{FF2B5EF4-FFF2-40B4-BE49-F238E27FC236}">
                <a16:creationId xmlns:a16="http://schemas.microsoft.com/office/drawing/2014/main" id="{B6EF2888-03AD-8EBA-2604-CADDBF15819D}"/>
              </a:ext>
            </a:extLst>
          </p:cNvPr>
          <p:cNvGrpSpPr/>
          <p:nvPr/>
        </p:nvGrpSpPr>
        <p:grpSpPr>
          <a:xfrm>
            <a:off x="652800" y="1214209"/>
            <a:ext cx="10886399" cy="5097755"/>
            <a:chOff x="652800" y="1214209"/>
            <a:chExt cx="10886399" cy="5097755"/>
          </a:xfrm>
        </p:grpSpPr>
        <p:cxnSp>
          <p:nvCxnSpPr>
            <p:cNvPr id="5" name="接點: 弧形 3">
              <a:extLst>
                <a:ext uri="{FF2B5EF4-FFF2-40B4-BE49-F238E27FC236}">
                  <a16:creationId xmlns:a16="http://schemas.microsoft.com/office/drawing/2014/main" id="{8F58B0A1-592E-8B8B-10A6-F3FCDC510B10}"/>
                </a:ext>
              </a:extLst>
            </p:cNvPr>
            <p:cNvCxnSpPr>
              <a:cxnSpLocks/>
              <a:stCxn id="8" idx="4"/>
              <a:endCxn id="19" idx="2"/>
            </p:cNvCxnSpPr>
            <p:nvPr/>
          </p:nvCxnSpPr>
          <p:spPr>
            <a:xfrm rot="5400000" flipH="1" flipV="1">
              <a:off x="5402871" y="-1231901"/>
              <a:ext cx="219928" cy="8604070"/>
            </a:xfrm>
            <a:prstGeom prst="curvedConnector3">
              <a:avLst>
                <a:gd name="adj1" fmla="val -846211"/>
              </a:avLst>
            </a:prstGeom>
            <a:ln w="19050">
              <a:solidFill>
                <a:schemeClr val="accent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流程圖: 結束點 4">
              <a:extLst>
                <a:ext uri="{FF2B5EF4-FFF2-40B4-BE49-F238E27FC236}">
                  <a16:creationId xmlns:a16="http://schemas.microsoft.com/office/drawing/2014/main" id="{D73218C7-F948-4D64-E3F9-B584D0CE8A3B}"/>
                </a:ext>
              </a:extLst>
            </p:cNvPr>
            <p:cNvSpPr/>
            <p:nvPr/>
          </p:nvSpPr>
          <p:spPr>
            <a:xfrm rot="16200000">
              <a:off x="3876457" y="3016119"/>
              <a:ext cx="4418203" cy="1727858"/>
            </a:xfrm>
            <a:prstGeom prst="flowChartTerminator">
              <a:avLst/>
            </a:prstGeom>
            <a:solidFill>
              <a:schemeClr val="bg2"/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endParaRPr>
            </a:p>
          </p:txBody>
        </p:sp>
        <p:sp>
          <p:nvSpPr>
            <p:cNvPr id="7" name="箭號: 向右 5">
              <a:extLst>
                <a:ext uri="{FF2B5EF4-FFF2-40B4-BE49-F238E27FC236}">
                  <a16:creationId xmlns:a16="http://schemas.microsoft.com/office/drawing/2014/main" id="{AB2787D7-CD73-350B-32D7-A8B190359C87}"/>
                </a:ext>
              </a:extLst>
            </p:cNvPr>
            <p:cNvSpPr/>
            <p:nvPr/>
          </p:nvSpPr>
          <p:spPr>
            <a:xfrm>
              <a:off x="1607449" y="2211596"/>
              <a:ext cx="6438523" cy="786234"/>
            </a:xfrm>
            <a:prstGeom prst="rightArrow">
              <a:avLst>
                <a:gd name="adj1" fmla="val 50000"/>
                <a:gd name="adj2" fmla="val 54135"/>
              </a:avLst>
            </a:prstGeom>
            <a:solidFill>
              <a:srgbClr val="EFB43E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endParaRPr>
            </a:p>
          </p:txBody>
        </p:sp>
        <p:sp>
          <p:nvSpPr>
            <p:cNvPr id="8" name="橢圓 6">
              <a:extLst>
                <a:ext uri="{FF2B5EF4-FFF2-40B4-BE49-F238E27FC236}">
                  <a16:creationId xmlns:a16="http://schemas.microsoft.com/office/drawing/2014/main" id="{394C2253-C476-E979-A5BF-9679553CD41A}"/>
                </a:ext>
              </a:extLst>
            </p:cNvPr>
            <p:cNvSpPr/>
            <p:nvPr/>
          </p:nvSpPr>
          <p:spPr>
            <a:xfrm>
              <a:off x="652800" y="2064098"/>
              <a:ext cx="1116000" cy="1116000"/>
            </a:xfrm>
            <a:prstGeom prst="ellipse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9" name="圖片 7" descr="一張含有 螢幕擷取畫面, 設計, 圖形, 黑與白 的圖片&#10;&#10;自動產生的描述">
              <a:extLst>
                <a:ext uri="{FF2B5EF4-FFF2-40B4-BE49-F238E27FC236}">
                  <a16:creationId xmlns:a16="http://schemas.microsoft.com/office/drawing/2014/main" id="{C0BE9B18-A940-7E0A-EE08-11CE630C5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781" y="2183147"/>
              <a:ext cx="882918" cy="829998"/>
            </a:xfrm>
            <a:prstGeom prst="rect">
              <a:avLst/>
            </a:prstGeom>
          </p:spPr>
        </p:pic>
        <p:sp>
          <p:nvSpPr>
            <p:cNvPr id="10" name="矩形: 圓角 8">
              <a:extLst>
                <a:ext uri="{FF2B5EF4-FFF2-40B4-BE49-F238E27FC236}">
                  <a16:creationId xmlns:a16="http://schemas.microsoft.com/office/drawing/2014/main" id="{10476900-1B34-1239-A881-46F67D4BAFA4}"/>
                </a:ext>
              </a:extLst>
            </p:cNvPr>
            <p:cNvSpPr/>
            <p:nvPr/>
          </p:nvSpPr>
          <p:spPr>
            <a:xfrm>
              <a:off x="2444732" y="2000769"/>
              <a:ext cx="2232000" cy="1207888"/>
            </a:xfrm>
            <a:prstGeom prst="roundRect">
              <a:avLst/>
            </a:prstGeom>
            <a:solidFill>
              <a:srgbClr val="218FA4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 pitchFamily="34" charset="0"/>
                  <a:ea typeface="Microsoft JhengHei" panose="020B0604030504040204" pitchFamily="34" charset="-120"/>
                </a:rPr>
                <a:t>Culture Independent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 pitchFamily="34" charset="0"/>
                  <a:ea typeface="Microsoft JhengHei" panose="020B0604030504040204" pitchFamily="34" charset="-120"/>
                </a:rPr>
                <a:t>Diagnosis</a:t>
              </a:r>
              <a:endParaRPr kumimoji="0" lang="zh-TW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endParaRPr>
            </a:p>
          </p:txBody>
        </p:sp>
        <p:sp>
          <p:nvSpPr>
            <p:cNvPr id="11" name="橢圓 9">
              <a:extLst>
                <a:ext uri="{FF2B5EF4-FFF2-40B4-BE49-F238E27FC236}">
                  <a16:creationId xmlns:a16="http://schemas.microsoft.com/office/drawing/2014/main" id="{18BBF2E4-C6DE-E6B1-BE78-283198FCBC47}"/>
                </a:ext>
              </a:extLst>
            </p:cNvPr>
            <p:cNvSpPr/>
            <p:nvPr/>
          </p:nvSpPr>
          <p:spPr>
            <a:xfrm>
              <a:off x="5527559" y="2036684"/>
              <a:ext cx="1116000" cy="1116000"/>
            </a:xfrm>
            <a:prstGeom prst="ellipse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2" name="圖片 10" descr="一張含有 圓形, 圖形, 標誌, 設計 的圖片&#10;&#10;自動產生的描述">
              <a:extLst>
                <a:ext uri="{FF2B5EF4-FFF2-40B4-BE49-F238E27FC236}">
                  <a16:creationId xmlns:a16="http://schemas.microsoft.com/office/drawing/2014/main" id="{2D594547-F6FC-352D-4B19-D94D9F30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55559" y="1831770"/>
              <a:ext cx="1260000" cy="1260000"/>
            </a:xfrm>
            <a:prstGeom prst="rect">
              <a:avLst/>
            </a:prstGeom>
          </p:spPr>
        </p:pic>
        <p:grpSp>
          <p:nvGrpSpPr>
            <p:cNvPr id="13" name="群組 11">
              <a:extLst>
                <a:ext uri="{FF2B5EF4-FFF2-40B4-BE49-F238E27FC236}">
                  <a16:creationId xmlns:a16="http://schemas.microsoft.com/office/drawing/2014/main" id="{79B95296-232E-60F7-31C9-3140FB4ECCAA}"/>
                </a:ext>
              </a:extLst>
            </p:cNvPr>
            <p:cNvGrpSpPr/>
            <p:nvPr/>
          </p:nvGrpSpPr>
          <p:grpSpPr>
            <a:xfrm>
              <a:off x="2712742" y="3865493"/>
              <a:ext cx="1566923" cy="1839241"/>
              <a:chOff x="2708957" y="4363880"/>
              <a:chExt cx="1566923" cy="1839241"/>
            </a:xfrm>
          </p:grpSpPr>
          <p:sp>
            <p:nvSpPr>
              <p:cNvPr id="24" name="橢圓 22">
                <a:extLst>
                  <a:ext uri="{FF2B5EF4-FFF2-40B4-BE49-F238E27FC236}">
                    <a16:creationId xmlns:a16="http://schemas.microsoft.com/office/drawing/2014/main" id="{20A575BD-98CD-5B74-478F-60E4FA5E1571}"/>
                  </a:ext>
                </a:extLst>
              </p:cNvPr>
              <p:cNvSpPr/>
              <p:nvPr/>
            </p:nvSpPr>
            <p:spPr>
              <a:xfrm>
                <a:off x="2708957" y="4363880"/>
                <a:ext cx="1440000" cy="1440000"/>
              </a:xfrm>
              <a:prstGeom prst="ellipse">
                <a:avLst/>
              </a:prstGeom>
              <a:solidFill>
                <a:schemeClr val="bg2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0B0004020202020204" pitchFamily="34" charset="0"/>
                  <a:ea typeface="Microsoft JhengHei" panose="020B0604030504040204" pitchFamily="34" charset="-120"/>
                </a:endParaRPr>
              </a:p>
            </p:txBody>
          </p:sp>
          <p:pic>
            <p:nvPicPr>
              <p:cNvPr id="25" name="圖片 23" descr="一張含有 玻璃瓶, 解決方案, 飲料, 溶劑 的圖片&#10;&#10;自動產生的描述">
                <a:extLst>
                  <a:ext uri="{FF2B5EF4-FFF2-40B4-BE49-F238E27FC236}">
                    <a16:creationId xmlns:a16="http://schemas.microsoft.com/office/drawing/2014/main" id="{73AA8FDE-3FBD-65FB-6D0C-BCDBB24C4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20799" y="4578455"/>
                <a:ext cx="816316" cy="1010850"/>
              </a:xfrm>
              <a:prstGeom prst="rect">
                <a:avLst/>
              </a:prstGeom>
            </p:spPr>
          </p:pic>
          <p:sp>
            <p:nvSpPr>
              <p:cNvPr id="26" name="文字方塊 24">
                <a:extLst>
                  <a:ext uri="{FF2B5EF4-FFF2-40B4-BE49-F238E27FC236}">
                    <a16:creationId xmlns:a16="http://schemas.microsoft.com/office/drawing/2014/main" id="{F103141F-1F28-6FA5-0E42-CAE07AB2F5D5}"/>
                  </a:ext>
                </a:extLst>
              </p:cNvPr>
              <p:cNvSpPr txBox="1"/>
              <p:nvPr/>
            </p:nvSpPr>
            <p:spPr>
              <a:xfrm>
                <a:off x="2715773" y="5833789"/>
                <a:ext cx="1560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Microsoft JhengHei" panose="020B0604030504040204" pitchFamily="34" charset="-120"/>
                  </a:rPr>
                  <a:t>Blood Culture</a:t>
                </a: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0B0004020202020204" pitchFamily="34" charset="0"/>
                  <a:ea typeface="Microsoft JhengHei" panose="020B0604030504040204" pitchFamily="34" charset="-120"/>
                </a:endParaRPr>
              </a:p>
            </p:txBody>
          </p:sp>
        </p:grpSp>
        <p:sp>
          <p:nvSpPr>
            <p:cNvPr id="14" name="橢圓 12">
              <a:extLst>
                <a:ext uri="{FF2B5EF4-FFF2-40B4-BE49-F238E27FC236}">
                  <a16:creationId xmlns:a16="http://schemas.microsoft.com/office/drawing/2014/main" id="{8028617F-3FE4-1C60-C2EE-137DBE574705}"/>
                </a:ext>
              </a:extLst>
            </p:cNvPr>
            <p:cNvSpPr/>
            <p:nvPr/>
          </p:nvSpPr>
          <p:spPr>
            <a:xfrm>
              <a:off x="5527559" y="4324415"/>
              <a:ext cx="1116000" cy="1116000"/>
            </a:xfrm>
            <a:prstGeom prst="ellipse">
              <a:avLst/>
            </a:prstGeom>
            <a:solidFill>
              <a:schemeClr val="bg2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5" name="圖片 13" descr="一張含有 兒童藝術, 圓形, 藝術, 圖解 的圖片&#10;&#10;自動產生的描述">
              <a:extLst>
                <a:ext uri="{FF2B5EF4-FFF2-40B4-BE49-F238E27FC236}">
                  <a16:creationId xmlns:a16="http://schemas.microsoft.com/office/drawing/2014/main" id="{B8587304-15DC-FF80-6B7F-A6B498BB7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79990" y="4369493"/>
              <a:ext cx="936000" cy="936000"/>
            </a:xfrm>
            <a:prstGeom prst="rect">
              <a:avLst/>
            </a:prstGeom>
          </p:spPr>
        </p:pic>
        <p:sp>
          <p:nvSpPr>
            <p:cNvPr id="16" name="文字方塊 14">
              <a:extLst>
                <a:ext uri="{FF2B5EF4-FFF2-40B4-BE49-F238E27FC236}">
                  <a16:creationId xmlns:a16="http://schemas.microsoft.com/office/drawing/2014/main" id="{4E482BE7-FCDE-91C5-888A-A064BFE3F022}"/>
                </a:ext>
              </a:extLst>
            </p:cNvPr>
            <p:cNvSpPr txBox="1"/>
            <p:nvPr/>
          </p:nvSpPr>
          <p:spPr>
            <a:xfrm>
              <a:off x="5596802" y="5476160"/>
              <a:ext cx="1024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dirty="0">
                  <a:solidFill>
                    <a:prstClr val="black"/>
                  </a:solidFill>
                  <a:latin typeface="Aptos" panose="020B0004020202020204" pitchFamily="34" charset="0"/>
                  <a:ea typeface="Microsoft JhengHei" panose="020B0604030504040204" pitchFamily="34" charset="-120"/>
                </a:rPr>
                <a:t>2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0B0004020202020204" pitchFamily="34" charset="0"/>
                  <a:ea typeface="Microsoft JhengHei" panose="020B0604030504040204" pitchFamily="34" charset="-120"/>
                </a:rPr>
                <a:t>-5 days</a:t>
              </a: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endParaRPr>
            </a:p>
          </p:txBody>
        </p:sp>
        <p:sp>
          <p:nvSpPr>
            <p:cNvPr id="17" name="矩形: 圓角 15">
              <a:extLst>
                <a:ext uri="{FF2B5EF4-FFF2-40B4-BE49-F238E27FC236}">
                  <a16:creationId xmlns:a16="http://schemas.microsoft.com/office/drawing/2014/main" id="{D9AC8734-7836-9569-3161-4AAC81FFCA2A}"/>
                </a:ext>
              </a:extLst>
            </p:cNvPr>
            <p:cNvSpPr/>
            <p:nvPr/>
          </p:nvSpPr>
          <p:spPr>
            <a:xfrm>
              <a:off x="7448775" y="4076019"/>
              <a:ext cx="2160000" cy="1207888"/>
            </a:xfrm>
            <a:prstGeom prst="roundRect">
              <a:avLst/>
            </a:prstGeom>
            <a:solidFill>
              <a:schemeClr val="bg2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Aptos" panose="020B0004020202020204" pitchFamily="34" charset="0"/>
                  <a:ea typeface="Microsoft JhengHei" panose="020B0604030504040204" pitchFamily="34" charset="-120"/>
                </a:rPr>
                <a:t>Culture Dependent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Aptos" panose="020B0004020202020204" pitchFamily="34" charset="0"/>
                  <a:ea typeface="Microsoft JhengHei" panose="020B0604030504040204" pitchFamily="34" charset="-120"/>
                </a:rPr>
                <a:t>Diagnosis</a:t>
              </a:r>
              <a:endParaRPr kumimoji="0" lang="zh-TW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endParaRPr>
            </a:p>
          </p:txBody>
        </p:sp>
        <p:sp>
          <p:nvSpPr>
            <p:cNvPr id="18" name="文字方塊 16">
              <a:extLst>
                <a:ext uri="{FF2B5EF4-FFF2-40B4-BE49-F238E27FC236}">
                  <a16:creationId xmlns:a16="http://schemas.microsoft.com/office/drawing/2014/main" id="{A3E7B52E-877A-A4A3-387F-11294A649153}"/>
                </a:ext>
              </a:extLst>
            </p:cNvPr>
            <p:cNvSpPr txBox="1"/>
            <p:nvPr/>
          </p:nvSpPr>
          <p:spPr>
            <a:xfrm>
              <a:off x="7438424" y="5399216"/>
              <a:ext cx="3989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0B0004020202020204" pitchFamily="34" charset="0"/>
                  <a:ea typeface="Microsoft JhengHei" panose="020B0604030504040204" pitchFamily="34" charset="-120"/>
                </a:rPr>
                <a:t>Pathogen Identification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0B0004020202020204" pitchFamily="34" charset="0"/>
                  <a:ea typeface="Microsoft JhengHei" panose="020B0604030504040204" pitchFamily="34" charset="-120"/>
                </a:rPr>
                <a:t>(Filmarray, MALDI-TOF)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endParaRPr>
            </a:p>
          </p:txBody>
        </p:sp>
        <p:sp>
          <p:nvSpPr>
            <p:cNvPr id="19" name="矩形: 圓角 17">
              <a:extLst>
                <a:ext uri="{FF2B5EF4-FFF2-40B4-BE49-F238E27FC236}">
                  <a16:creationId xmlns:a16="http://schemas.microsoft.com/office/drawing/2014/main" id="{CA01B384-37F5-54CB-0F99-09BF6F1865DD}"/>
                </a:ext>
              </a:extLst>
            </p:cNvPr>
            <p:cNvSpPr/>
            <p:nvPr/>
          </p:nvSpPr>
          <p:spPr>
            <a:xfrm>
              <a:off x="8090540" y="2247723"/>
              <a:ext cx="3448659" cy="712447"/>
            </a:xfrm>
            <a:prstGeom prst="roundRect">
              <a:avLst/>
            </a:prstGeom>
            <a:solidFill>
              <a:schemeClr val="accent2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ptos" panose="020B0004020202020204" pitchFamily="34" charset="0"/>
                  <a:ea typeface="Microsoft JhengHei" panose="020B0604030504040204" pitchFamily="34" charset="-120"/>
                </a:rPr>
                <a:t>Targeted Therapy</a:t>
              </a:r>
              <a:endParaRPr kumimoji="0" lang="zh-TW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endParaRPr>
            </a:p>
          </p:txBody>
        </p:sp>
        <p:sp>
          <p:nvSpPr>
            <p:cNvPr id="20" name="文字方塊 18">
              <a:extLst>
                <a:ext uri="{FF2B5EF4-FFF2-40B4-BE49-F238E27FC236}">
                  <a16:creationId xmlns:a16="http://schemas.microsoft.com/office/drawing/2014/main" id="{8519CAEF-A286-99E6-6B04-B814FA91A783}"/>
                </a:ext>
              </a:extLst>
            </p:cNvPr>
            <p:cNvSpPr txBox="1"/>
            <p:nvPr/>
          </p:nvSpPr>
          <p:spPr>
            <a:xfrm>
              <a:off x="1753876" y="3267793"/>
              <a:ext cx="3238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ptos" panose="020B0004020202020204" pitchFamily="34" charset="0"/>
                  <a:ea typeface="Microsoft JhengHei" panose="020B0604030504040204" pitchFamily="34" charset="-120"/>
                </a:rPr>
                <a:t>Detection limit: 10</a:t>
              </a:r>
              <a:r>
                <a:rPr kumimoji="0" lang="en-US" altLang="zh-TW" sz="1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ptos" panose="020B0004020202020204" pitchFamily="34" charset="0"/>
                  <a:ea typeface="Microsoft JhengHei" panose="020B0604030504040204" pitchFamily="34" charset="-120"/>
                </a:rPr>
                <a:t>2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ptos" panose="020B0004020202020204" pitchFamily="34" charset="0"/>
                  <a:ea typeface="Microsoft JhengHei" panose="020B0604030504040204" pitchFamily="34" charset="-120"/>
                </a:rPr>
                <a:t>-10</a:t>
              </a:r>
              <a:r>
                <a:rPr kumimoji="0" lang="en-US" altLang="zh-TW" sz="1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ptos" panose="020B0004020202020204" pitchFamily="34" charset="0"/>
                  <a:ea typeface="Microsoft JhengHei" panose="020B0604030504040204" pitchFamily="34" charset="-120"/>
                </a:rPr>
                <a:t>3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ptos" panose="020B0004020202020204" pitchFamily="34" charset="0"/>
                  <a:ea typeface="Microsoft JhengHei" panose="020B0604030504040204" pitchFamily="34" charset="-120"/>
                </a:rPr>
                <a:t> cfu/mL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endParaRPr>
            </a:p>
          </p:txBody>
        </p:sp>
        <p:sp>
          <p:nvSpPr>
            <p:cNvPr id="21" name="文字方塊 19">
              <a:extLst>
                <a:ext uri="{FF2B5EF4-FFF2-40B4-BE49-F238E27FC236}">
                  <a16:creationId xmlns:a16="http://schemas.microsoft.com/office/drawing/2014/main" id="{40A783CD-E57B-1142-1E4A-79DD97C6CF11}"/>
                </a:ext>
              </a:extLst>
            </p:cNvPr>
            <p:cNvSpPr txBox="1"/>
            <p:nvPr/>
          </p:nvSpPr>
          <p:spPr>
            <a:xfrm>
              <a:off x="7378719" y="5973410"/>
              <a:ext cx="29756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ptos" panose="020B0004020202020204" pitchFamily="34" charset="0"/>
                  <a:ea typeface="Microsoft JhengHei" panose="020B0604030504040204" pitchFamily="34" charset="-120"/>
                </a:rPr>
                <a:t>Detection limit: &gt;10,000 cfu/mL</a:t>
              </a:r>
              <a:endPara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endParaRPr>
            </a:p>
          </p:txBody>
        </p:sp>
        <p:sp>
          <p:nvSpPr>
            <p:cNvPr id="22" name="文字方塊 20">
              <a:extLst>
                <a:ext uri="{FF2B5EF4-FFF2-40B4-BE49-F238E27FC236}">
                  <a16:creationId xmlns:a16="http://schemas.microsoft.com/office/drawing/2014/main" id="{59D92AB9-35C0-B922-8C87-CD02BD23B06E}"/>
                </a:ext>
              </a:extLst>
            </p:cNvPr>
            <p:cNvSpPr txBox="1"/>
            <p:nvPr/>
          </p:nvSpPr>
          <p:spPr>
            <a:xfrm>
              <a:off x="5085691" y="1214209"/>
              <a:ext cx="21821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Aptos" panose="020B0004020202020204" pitchFamily="34" charset="0"/>
                  <a:ea typeface="Microsoft JhengHei" panose="020B0604030504040204" pitchFamily="34" charset="-120"/>
                </a:rPr>
                <a:t>Time to Result</a:t>
              </a:r>
              <a:endPara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endParaRPr>
            </a:p>
          </p:txBody>
        </p:sp>
        <p:sp>
          <p:nvSpPr>
            <p:cNvPr id="23" name="矩形: 圓角 21">
              <a:extLst>
                <a:ext uri="{FF2B5EF4-FFF2-40B4-BE49-F238E27FC236}">
                  <a16:creationId xmlns:a16="http://schemas.microsoft.com/office/drawing/2014/main" id="{44BF46E8-19D0-8A49-D457-E3EF49A1F74C}"/>
                </a:ext>
              </a:extLst>
            </p:cNvPr>
            <p:cNvSpPr/>
            <p:nvPr/>
          </p:nvSpPr>
          <p:spPr>
            <a:xfrm>
              <a:off x="8652803" y="3232226"/>
              <a:ext cx="1561109" cy="631482"/>
            </a:xfrm>
            <a:prstGeom prst="roundRect">
              <a:avLst/>
            </a:prstGeom>
            <a:solidFill>
              <a:schemeClr val="bg2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Aptos" panose="020B0004020202020204" pitchFamily="34" charset="0"/>
                  <a:ea typeface="Microsoft JhengHei" panose="020B0604030504040204" pitchFamily="34" charset="-120"/>
                </a:rPr>
                <a:t>Anti-microbial resistance</a:t>
              </a:r>
              <a:endParaRPr kumimoji="0" lang="zh-TW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538012D-6068-1A03-1C60-862D561AECB6}"/>
              </a:ext>
            </a:extLst>
          </p:cNvPr>
          <p:cNvSpPr txBox="1"/>
          <p:nvPr/>
        </p:nvSpPr>
        <p:spPr>
          <a:xfrm>
            <a:off x="109807" y="4537602"/>
            <a:ext cx="2737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Conventional approach</a:t>
            </a:r>
            <a:endParaRPr lang="zh-TW" altLang="en-US" b="1"/>
          </a:p>
        </p:txBody>
      </p:sp>
    </p:spTree>
    <p:extLst>
      <p:ext uri="{BB962C8B-B14F-4D97-AF65-F5344CB8AC3E}">
        <p14:creationId xmlns:p14="http://schemas.microsoft.com/office/powerpoint/2010/main" val="1682403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AD4D979-9737-CF70-C926-1D45CD5B5857}"/>
              </a:ext>
            </a:extLst>
          </p:cNvPr>
          <p:cNvSpPr/>
          <p:nvPr/>
        </p:nvSpPr>
        <p:spPr>
          <a:xfrm>
            <a:off x="504330" y="501006"/>
            <a:ext cx="10414893" cy="434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4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78B9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Clinical Validation Breakthrough: 98% Accuracy in Sepsis Detection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949D3A7-9929-7FFF-3F72-C5353A0DC3BE}"/>
              </a:ext>
            </a:extLst>
          </p:cNvPr>
          <p:cNvSpPr/>
          <p:nvPr/>
        </p:nvSpPr>
        <p:spPr>
          <a:xfrm>
            <a:off x="611536" y="5951082"/>
            <a:ext cx="6639422" cy="260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1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Source: Chang Gung Memorial Hospital</a:t>
            </a:r>
            <a:endParaRPr kumimoji="0" lang="en-US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DFC9479-813C-C1D2-6595-2463735E3B58}"/>
              </a:ext>
            </a:extLst>
          </p:cNvPr>
          <p:cNvSpPr/>
          <p:nvPr/>
        </p:nvSpPr>
        <p:spPr>
          <a:xfrm>
            <a:off x="1547055" y="1950987"/>
            <a:ext cx="3426917" cy="260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Aptos" panose="020B0004020202020204" pitchFamily="34" charset="0"/>
                <a:ea typeface="PT Serif" pitchFamily="34" charset="-122"/>
                <a:cs typeface="PT Serif" pitchFamily="34" charset="-120"/>
              </a:rPr>
              <a:t>Direct-from-Whole-Blood Detection Results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E97132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grpSp>
        <p:nvGrpSpPr>
          <p:cNvPr id="6" name="群組 26">
            <a:extLst>
              <a:ext uri="{FF2B5EF4-FFF2-40B4-BE49-F238E27FC236}">
                <a16:creationId xmlns:a16="http://schemas.microsoft.com/office/drawing/2014/main" id="{3AE2DFA9-8E8C-6AEF-2BAC-EEAFF63D7229}"/>
              </a:ext>
            </a:extLst>
          </p:cNvPr>
          <p:cNvGrpSpPr/>
          <p:nvPr/>
        </p:nvGrpSpPr>
        <p:grpSpPr>
          <a:xfrm>
            <a:off x="504330" y="2266248"/>
            <a:ext cx="6639422" cy="3555600"/>
            <a:chOff x="578842" y="2320331"/>
            <a:chExt cx="6639422" cy="3555600"/>
          </a:xfrm>
        </p:grpSpPr>
        <p:sp>
          <p:nvSpPr>
            <p:cNvPr id="7" name="圓角矩形 25">
              <a:extLst>
                <a:ext uri="{FF2B5EF4-FFF2-40B4-BE49-F238E27FC236}">
                  <a16:creationId xmlns:a16="http://schemas.microsoft.com/office/drawing/2014/main" id="{0AFBC1BB-7122-6E29-6878-0D14E33298C5}"/>
                </a:ext>
              </a:extLst>
            </p:cNvPr>
            <p:cNvSpPr/>
            <p:nvPr/>
          </p:nvSpPr>
          <p:spPr>
            <a:xfrm>
              <a:off x="3939480" y="4129681"/>
              <a:ext cx="3278784" cy="174625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" name="圓角矩形 24">
              <a:extLst>
                <a:ext uri="{FF2B5EF4-FFF2-40B4-BE49-F238E27FC236}">
                  <a16:creationId xmlns:a16="http://schemas.microsoft.com/office/drawing/2014/main" id="{7D6450D2-EFF7-4E80-CBB4-E4994620DB20}"/>
                </a:ext>
              </a:extLst>
            </p:cNvPr>
            <p:cNvSpPr/>
            <p:nvPr/>
          </p:nvSpPr>
          <p:spPr>
            <a:xfrm>
              <a:off x="593327" y="4116038"/>
              <a:ext cx="3278784" cy="174625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" name="圓角矩形 23">
              <a:extLst>
                <a:ext uri="{FF2B5EF4-FFF2-40B4-BE49-F238E27FC236}">
                  <a16:creationId xmlns:a16="http://schemas.microsoft.com/office/drawing/2014/main" id="{4DC8568E-60DF-4F1F-E982-7000C6A4554E}"/>
                </a:ext>
              </a:extLst>
            </p:cNvPr>
            <p:cNvSpPr/>
            <p:nvPr/>
          </p:nvSpPr>
          <p:spPr>
            <a:xfrm>
              <a:off x="3939480" y="2320331"/>
              <a:ext cx="3278784" cy="174625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" name="圓角矩形 22">
              <a:extLst>
                <a:ext uri="{FF2B5EF4-FFF2-40B4-BE49-F238E27FC236}">
                  <a16:creationId xmlns:a16="http://schemas.microsoft.com/office/drawing/2014/main" id="{8A288B8B-113E-4959-8B39-D5F551B44825}"/>
                </a:ext>
              </a:extLst>
            </p:cNvPr>
            <p:cNvSpPr/>
            <p:nvPr/>
          </p:nvSpPr>
          <p:spPr>
            <a:xfrm>
              <a:off x="578842" y="2325688"/>
              <a:ext cx="3278784" cy="174625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" name="Text 3">
              <a:extLst>
                <a:ext uri="{FF2B5EF4-FFF2-40B4-BE49-F238E27FC236}">
                  <a16:creationId xmlns:a16="http://schemas.microsoft.com/office/drawing/2014/main" id="{EEA7C89A-92EF-7F45-1234-2F9D028F4E19}"/>
                </a:ext>
              </a:extLst>
            </p:cNvPr>
            <p:cNvSpPr/>
            <p:nvPr/>
          </p:nvSpPr>
          <p:spPr>
            <a:xfrm>
              <a:off x="661492" y="2540595"/>
              <a:ext cx="3113484" cy="4365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ts val="341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 pitchFamily="34" charset="0"/>
                  <a:ea typeface="PT Serif" pitchFamily="34" charset="-122"/>
                  <a:cs typeface="PT Serif" pitchFamily="34" charset="-120"/>
                </a:rPr>
                <a:t>98%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" name="Text 4">
              <a:extLst>
                <a:ext uri="{FF2B5EF4-FFF2-40B4-BE49-F238E27FC236}">
                  <a16:creationId xmlns:a16="http://schemas.microsoft.com/office/drawing/2014/main" id="{D6E21952-5570-BE50-A5E7-48E0749769BB}"/>
                </a:ext>
              </a:extLst>
            </p:cNvPr>
            <p:cNvSpPr/>
            <p:nvPr/>
          </p:nvSpPr>
          <p:spPr>
            <a:xfrm>
              <a:off x="1349871" y="3142457"/>
              <a:ext cx="1736626" cy="2169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ts val="170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 pitchFamily="34" charset="0"/>
                  <a:ea typeface="PT Serif" pitchFamily="34" charset="-122"/>
                  <a:cs typeface="PT Serif" pitchFamily="34" charset="-120"/>
                </a:rPr>
                <a:t>Overall Accuracy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3" name="Text 5">
              <a:extLst>
                <a:ext uri="{FF2B5EF4-FFF2-40B4-BE49-F238E27FC236}">
                  <a16:creationId xmlns:a16="http://schemas.microsoft.com/office/drawing/2014/main" id="{64211A17-3858-A920-613C-86C4F86BEF9B}"/>
                </a:ext>
              </a:extLst>
            </p:cNvPr>
            <p:cNvSpPr/>
            <p:nvPr/>
          </p:nvSpPr>
          <p:spPr>
            <a:xfrm>
              <a:off x="661492" y="3491707"/>
              <a:ext cx="3113484" cy="42346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ts val="16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 pitchFamily="34" charset="0"/>
                  <a:ea typeface="DM Sans" pitchFamily="34" charset="-122"/>
                  <a:cs typeface="DM Sans" pitchFamily="34" charset="-120"/>
                </a:rPr>
                <a:t>Detecting pathogens from non-cultured clinical samples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" name="Text 6">
              <a:extLst>
                <a:ext uri="{FF2B5EF4-FFF2-40B4-BE49-F238E27FC236}">
                  <a16:creationId xmlns:a16="http://schemas.microsoft.com/office/drawing/2014/main" id="{1DEC1FB7-C875-95F8-036F-6F155E16A4B5}"/>
                </a:ext>
              </a:extLst>
            </p:cNvPr>
            <p:cNvSpPr/>
            <p:nvPr/>
          </p:nvSpPr>
          <p:spPr>
            <a:xfrm>
              <a:off x="3940275" y="2540595"/>
              <a:ext cx="3113484" cy="4365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ts val="341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 pitchFamily="34" charset="0"/>
                  <a:ea typeface="PT Serif" pitchFamily="34" charset="-122"/>
                  <a:cs typeface="PT Serif" pitchFamily="34" charset="-120"/>
                </a:rPr>
                <a:t>97%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7">
              <a:extLst>
                <a:ext uri="{FF2B5EF4-FFF2-40B4-BE49-F238E27FC236}">
                  <a16:creationId xmlns:a16="http://schemas.microsoft.com/office/drawing/2014/main" id="{A54D09F6-32BF-52E0-D613-A88BC05C3F2A}"/>
                </a:ext>
              </a:extLst>
            </p:cNvPr>
            <p:cNvSpPr/>
            <p:nvPr/>
          </p:nvSpPr>
          <p:spPr>
            <a:xfrm>
              <a:off x="4628655" y="3142457"/>
              <a:ext cx="1736626" cy="2169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ts val="170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 pitchFamily="34" charset="0"/>
                  <a:ea typeface="PT Serif" pitchFamily="34" charset="-122"/>
                  <a:cs typeface="PT Serif" pitchFamily="34" charset="-120"/>
                </a:rPr>
                <a:t>Sensitivity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" name="Text 8">
              <a:extLst>
                <a:ext uri="{FF2B5EF4-FFF2-40B4-BE49-F238E27FC236}">
                  <a16:creationId xmlns:a16="http://schemas.microsoft.com/office/drawing/2014/main" id="{879AF093-321C-9BC0-5F94-39267FBA5425}"/>
                </a:ext>
              </a:extLst>
            </p:cNvPr>
            <p:cNvSpPr/>
            <p:nvPr/>
          </p:nvSpPr>
          <p:spPr>
            <a:xfrm>
              <a:off x="3940275" y="3491707"/>
              <a:ext cx="3113484" cy="21173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ts val="16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 pitchFamily="34" charset="0"/>
                  <a:ea typeface="DM Sans" pitchFamily="34" charset="-122"/>
                  <a:cs typeface="DM Sans" pitchFamily="34" charset="-120"/>
                </a:rPr>
                <a:t>True positive rate in clinical</a:t>
              </a:r>
              <a:r>
                <a:rPr kumimoji="0" lang="zh-TW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 pitchFamily="34" charset="0"/>
                  <a:ea typeface="DM Sans" pitchFamily="34" charset="-122"/>
                  <a:cs typeface="DM Sans" pitchFamily="34" charset="-120"/>
                </a:rPr>
                <a:t> </a:t>
              </a:r>
              <a:r>
                <a:rPr kumimoji="0" lang="en-US" altLang="zh-TW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 pitchFamily="34" charset="0"/>
                  <a:ea typeface="DM Sans" pitchFamily="34" charset="-122"/>
                  <a:cs typeface="DM Sans" pitchFamily="34" charset="-120"/>
                </a:rPr>
                <a:t>test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 pitchFamily="34" charset="0"/>
                  <a:ea typeface="DM Sans" pitchFamily="34" charset="-122"/>
                  <a:cs typeface="DM Sans" pitchFamily="34" charset="-120"/>
                </a:rPr>
                <a:t>ing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7" name="Text 9">
              <a:extLst>
                <a:ext uri="{FF2B5EF4-FFF2-40B4-BE49-F238E27FC236}">
                  <a16:creationId xmlns:a16="http://schemas.microsoft.com/office/drawing/2014/main" id="{EBCA5BAF-0648-2180-F3F4-45C1E660B407}"/>
                </a:ext>
              </a:extLst>
            </p:cNvPr>
            <p:cNvSpPr/>
            <p:nvPr/>
          </p:nvSpPr>
          <p:spPr>
            <a:xfrm>
              <a:off x="661492" y="4431609"/>
              <a:ext cx="3113484" cy="4365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ts val="341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 pitchFamily="34" charset="0"/>
                  <a:ea typeface="PT Serif" pitchFamily="34" charset="-122"/>
                  <a:cs typeface="PT Serif" pitchFamily="34" charset="-120"/>
                </a:rPr>
                <a:t>100%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" name="Text 10">
              <a:extLst>
                <a:ext uri="{FF2B5EF4-FFF2-40B4-BE49-F238E27FC236}">
                  <a16:creationId xmlns:a16="http://schemas.microsoft.com/office/drawing/2014/main" id="{4D42B813-7623-9CBC-889D-6EB5E5A6B454}"/>
                </a:ext>
              </a:extLst>
            </p:cNvPr>
            <p:cNvSpPr/>
            <p:nvPr/>
          </p:nvSpPr>
          <p:spPr>
            <a:xfrm>
              <a:off x="1349871" y="5033469"/>
              <a:ext cx="1736626" cy="2169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ts val="170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 pitchFamily="34" charset="0"/>
                  <a:ea typeface="PT Serif" pitchFamily="34" charset="-122"/>
                  <a:cs typeface="PT Serif" pitchFamily="34" charset="-120"/>
                </a:rPr>
                <a:t>Specificity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9" name="Text 11">
              <a:extLst>
                <a:ext uri="{FF2B5EF4-FFF2-40B4-BE49-F238E27FC236}">
                  <a16:creationId xmlns:a16="http://schemas.microsoft.com/office/drawing/2014/main" id="{9927D710-ED9E-95C5-3FC1-D603466B2098}"/>
                </a:ext>
              </a:extLst>
            </p:cNvPr>
            <p:cNvSpPr/>
            <p:nvPr/>
          </p:nvSpPr>
          <p:spPr>
            <a:xfrm>
              <a:off x="661492" y="5382719"/>
              <a:ext cx="3113484" cy="21173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ts val="16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 pitchFamily="34" charset="0"/>
                  <a:ea typeface="DM Sans" pitchFamily="34" charset="-122"/>
                  <a:cs typeface="DM Sans" pitchFamily="34" charset="-120"/>
                </a:rPr>
                <a:t>Zero false positives in validation study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0" name="Text 12">
              <a:extLst>
                <a:ext uri="{FF2B5EF4-FFF2-40B4-BE49-F238E27FC236}">
                  <a16:creationId xmlns:a16="http://schemas.microsoft.com/office/drawing/2014/main" id="{74428E63-88CB-7A74-E6F3-2B2483B7973E}"/>
                </a:ext>
              </a:extLst>
            </p:cNvPr>
            <p:cNvSpPr/>
            <p:nvPr/>
          </p:nvSpPr>
          <p:spPr>
            <a:xfrm>
              <a:off x="3940275" y="4431609"/>
              <a:ext cx="3113484" cy="4365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ts val="341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 pitchFamily="34" charset="0"/>
                  <a:ea typeface="PT Serif" pitchFamily="34" charset="-122"/>
                  <a:cs typeface="PT Serif" pitchFamily="34" charset="-120"/>
                </a:rPr>
                <a:t>&lt;1hr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1" name="Text 13">
              <a:extLst>
                <a:ext uri="{FF2B5EF4-FFF2-40B4-BE49-F238E27FC236}">
                  <a16:creationId xmlns:a16="http://schemas.microsoft.com/office/drawing/2014/main" id="{114BD4D2-C778-B5BB-765A-761732FD0487}"/>
                </a:ext>
              </a:extLst>
            </p:cNvPr>
            <p:cNvSpPr/>
            <p:nvPr/>
          </p:nvSpPr>
          <p:spPr>
            <a:xfrm>
              <a:off x="4628655" y="5033469"/>
              <a:ext cx="1736626" cy="2169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ts val="170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 pitchFamily="34" charset="0"/>
                  <a:ea typeface="PT Serif" pitchFamily="34" charset="-122"/>
                  <a:cs typeface="PT Serif" pitchFamily="34" charset="-120"/>
                </a:rPr>
                <a:t>Time to Result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" name="Text 14">
              <a:extLst>
                <a:ext uri="{FF2B5EF4-FFF2-40B4-BE49-F238E27FC236}">
                  <a16:creationId xmlns:a16="http://schemas.microsoft.com/office/drawing/2014/main" id="{BBFF1A74-AC13-70C1-9C68-C093641A7F4B}"/>
                </a:ext>
              </a:extLst>
            </p:cNvPr>
            <p:cNvSpPr/>
            <p:nvPr/>
          </p:nvSpPr>
          <p:spPr>
            <a:xfrm>
              <a:off x="3940275" y="5382719"/>
              <a:ext cx="3113484" cy="21173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ts val="16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 pitchFamily="34" charset="0"/>
                  <a:ea typeface="DM Sans" pitchFamily="34" charset="-122"/>
                  <a:cs typeface="DM Sans" pitchFamily="34" charset="-120"/>
                </a:rPr>
                <a:t>Enabling rapid clinical decision-making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B068394F-E77F-5692-1F18-DCD331C07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028" y="2739074"/>
            <a:ext cx="4153992" cy="2244031"/>
          </a:xfrm>
          <a:prstGeom prst="rect">
            <a:avLst/>
          </a:prstGeom>
        </p:spPr>
      </p:pic>
      <p:sp>
        <p:nvSpPr>
          <p:cNvPr id="25" name="Text 15">
            <a:extLst>
              <a:ext uri="{FF2B5EF4-FFF2-40B4-BE49-F238E27FC236}">
                <a16:creationId xmlns:a16="http://schemas.microsoft.com/office/drawing/2014/main" id="{57F546F4-F88C-DF66-20BD-4B2A294B640D}"/>
              </a:ext>
            </a:extLst>
          </p:cNvPr>
          <p:cNvSpPr/>
          <p:nvPr/>
        </p:nvSpPr>
        <p:spPr>
          <a:xfrm>
            <a:off x="518815" y="1141113"/>
            <a:ext cx="11319224" cy="4234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ts val="1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platform demonstrates a Limit of Detection (10² cfu/mL) that is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04F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orders of magnitude more sensitive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than competing technologies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427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D2EABB-759B-F7B1-F901-DF0A77DC6A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altLang="zh-TW" dirty="0">
                <a:solidFill>
                  <a:srgbClr val="478B90"/>
                </a:solidFill>
              </a:rPr>
              <a:t>Traction &amp; Validation: Technology De-Risked, Performance Proven</a:t>
            </a:r>
            <a:endParaRPr lang="zh-TW" altLang="en-US" dirty="0">
              <a:solidFill>
                <a:srgbClr val="478B9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8A4D139-52D7-4F11-FD97-9349A50642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0700"/>
          <a:stretch/>
        </p:blipFill>
        <p:spPr>
          <a:xfrm>
            <a:off x="391788" y="3769140"/>
            <a:ext cx="10555558" cy="272060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6DA9F81-82C8-7FC1-225E-B92C261DE5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2105"/>
          <a:stretch/>
        </p:blipFill>
        <p:spPr>
          <a:xfrm>
            <a:off x="402298" y="1316957"/>
            <a:ext cx="10550585" cy="249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73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2B147-8DB9-C3CC-EA3A-ADA0E2B0C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8">
            <a:extLst>
              <a:ext uri="{FF2B5EF4-FFF2-40B4-BE49-F238E27FC236}">
                <a16:creationId xmlns:a16="http://schemas.microsoft.com/office/drawing/2014/main" id="{59746F08-866E-52ED-8E44-64B41915D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526" y="544226"/>
            <a:ext cx="9778181" cy="595313"/>
          </a:xfrm>
        </p:spPr>
        <p:txBody>
          <a:bodyPr anchor="ctr"/>
          <a:lstStyle/>
          <a:p>
            <a:r>
              <a:rPr lang="en" altLang="zh-TW" dirty="0">
                <a:solidFill>
                  <a:srgbClr val="478B90"/>
                </a:solidFill>
                <a:latin typeface="Aptos" panose="020B0004020202020204" pitchFamily="34" charset="0"/>
                <a:ea typeface="Microsoft JhengHei" panose="020B0604030504040204" pitchFamily="34" charset="-120"/>
                <a:cs typeface="+mn-cs"/>
              </a:rPr>
              <a:t>Third-Party </a:t>
            </a:r>
            <a:r>
              <a:rPr lang="en" altLang="zh-TW" sz="2400" i="0" u="none" strike="noStrike" kern="1200" dirty="0">
                <a:solidFill>
                  <a:srgbClr val="478B90"/>
                </a:solidFill>
                <a:effectLst/>
                <a:latin typeface="Aptos" panose="020B0004020202020204" pitchFamily="34" charset="0"/>
                <a:ea typeface="Microsoft JhengHei" panose="020B0604030504040204" pitchFamily="34" charset="-120"/>
                <a:cs typeface="+mn-cs"/>
              </a:rPr>
              <a:t>Validation- </a:t>
            </a:r>
            <a:r>
              <a:rPr lang="en" altLang="zh-TW" sz="2400" i="0" u="sng" strike="noStrike" kern="12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Microsoft JhengHei" panose="020B0604030504040204" pitchFamily="34" charset="-120"/>
                <a:cs typeface="+mn-cs"/>
              </a:rPr>
              <a:t>Cultured</a:t>
            </a:r>
            <a:r>
              <a:rPr lang="en" altLang="zh-TW" sz="2400" i="0" u="none" strike="noStrike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ptos" panose="020B0004020202020204" pitchFamily="34" charset="0"/>
                <a:ea typeface="Microsoft JhengHei" panose="020B0604030504040204" pitchFamily="34" charset="-120"/>
                <a:cs typeface="+mn-cs"/>
              </a:rPr>
              <a:t> </a:t>
            </a:r>
            <a:r>
              <a:rPr lang="en" altLang="zh-TW" sz="2400" i="0" u="none" strike="noStrike" kern="1200" dirty="0">
                <a:solidFill>
                  <a:srgbClr val="478B90"/>
                </a:solidFill>
                <a:effectLst/>
                <a:latin typeface="Aptos" panose="020B0004020202020204" pitchFamily="34" charset="0"/>
                <a:ea typeface="Microsoft JhengHei" panose="020B0604030504040204" pitchFamily="34" charset="-120"/>
                <a:cs typeface="+mn-cs"/>
              </a:rPr>
              <a:t>clinical whole blood samples  </a:t>
            </a:r>
            <a:endParaRPr lang="zh-TW" altLang="en-US">
              <a:solidFill>
                <a:srgbClr val="478B90"/>
              </a:solidFill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3A32ECB-7F7A-968F-6FDA-DD201967E82B}"/>
              </a:ext>
            </a:extLst>
          </p:cNvPr>
          <p:cNvGraphicFramePr>
            <a:graphicFrameLocks noGrp="1"/>
          </p:cNvGraphicFramePr>
          <p:nvPr/>
        </p:nvGraphicFramePr>
        <p:xfrm>
          <a:off x="5556769" y="1570957"/>
          <a:ext cx="4968000" cy="928245"/>
        </p:xfrm>
        <a:graphic>
          <a:graphicData uri="http://schemas.openxmlformats.org/drawingml/2006/table">
            <a:tbl>
              <a:tblPr/>
              <a:tblGrid>
                <a:gridCol w="1965865">
                  <a:extLst>
                    <a:ext uri="{9D8B030D-6E8A-4147-A177-3AD203B41FA5}">
                      <a16:colId xmlns:a16="http://schemas.microsoft.com/office/drawing/2014/main" val="3469331793"/>
                    </a:ext>
                  </a:extLst>
                </a:gridCol>
                <a:gridCol w="1508687">
                  <a:extLst>
                    <a:ext uri="{9D8B030D-6E8A-4147-A177-3AD203B41FA5}">
                      <a16:colId xmlns:a16="http://schemas.microsoft.com/office/drawing/2014/main" val="1229483854"/>
                    </a:ext>
                  </a:extLst>
                </a:gridCol>
                <a:gridCol w="1493448">
                  <a:extLst>
                    <a:ext uri="{9D8B030D-6E8A-4147-A177-3AD203B41FA5}">
                      <a16:colId xmlns:a16="http://schemas.microsoft.com/office/drawing/2014/main" val="2615734190"/>
                    </a:ext>
                  </a:extLst>
                </a:gridCol>
              </a:tblGrid>
              <a:tr h="30941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38"/>
                        </a:lnSpc>
                        <a:buNone/>
                      </a:pPr>
                      <a:r>
                        <a:rPr lang="zh-TW" altLang="en-US" sz="1200" b="0" i="0">
                          <a:solidFill>
                            <a:srgbClr val="000000"/>
                          </a:solidFill>
                          <a:effectLst/>
                          <a:ea typeface="PMingLiU" panose="02020500000000000000" pitchFamily="18" charset="-120"/>
                        </a:rPr>
                        <a:t>　</a:t>
                      </a:r>
                      <a:r>
                        <a:rPr lang="zh-TW" altLang="en-US" sz="1200" b="0" i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 </a:t>
                      </a:r>
                      <a:endParaRPr lang="zh-TW" altLang="en-US" sz="1200" b="0" i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38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</a:rPr>
                        <a:t>Actual Positive</a:t>
                      </a: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 </a:t>
                      </a:r>
                      <a:endParaRPr lang="en-US" sz="1200" b="0" i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38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</a:rPr>
                        <a:t>Actual Negative</a:t>
                      </a: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 </a:t>
                      </a:r>
                      <a:endParaRPr lang="en-US" sz="1200" b="0" i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521111"/>
                  </a:ext>
                </a:extLst>
              </a:tr>
              <a:tr h="30941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38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</a:rPr>
                        <a:t>Chip Result: Positive</a:t>
                      </a: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 </a:t>
                      </a:r>
                      <a:endParaRPr lang="en-US" sz="1200" b="0" i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38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</a:rPr>
                        <a:t>TP = 33</a:t>
                      </a: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 </a:t>
                      </a:r>
                      <a:endParaRPr lang="en-US" sz="1200" b="0" i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38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</a:rPr>
                        <a:t>FP = 1</a:t>
                      </a: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 </a:t>
                      </a:r>
                      <a:endParaRPr lang="en-US" sz="1200" b="0" i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4058552"/>
                  </a:ext>
                </a:extLst>
              </a:tr>
              <a:tr h="30941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38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</a:rPr>
                        <a:t>Chip Result: Negative</a:t>
                      </a: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 </a:t>
                      </a:r>
                      <a:endParaRPr lang="en-US" sz="1200" b="0" i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38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</a:rPr>
                        <a:t>FN = 1</a:t>
                      </a: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 </a:t>
                      </a:r>
                      <a:endParaRPr lang="en-US" sz="1200" b="0" i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38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</a:rPr>
                        <a:t>TN = 9</a:t>
                      </a:r>
                      <a:endParaRPr lang="en-US" sz="1200" b="0" i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523300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CBBCF216-113F-51CB-C255-03E1C5F2D787}"/>
              </a:ext>
            </a:extLst>
          </p:cNvPr>
          <p:cNvSpPr txBox="1"/>
          <p:nvPr/>
        </p:nvSpPr>
        <p:spPr>
          <a:xfrm>
            <a:off x="5542017" y="1225028"/>
            <a:ext cx="5483717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  <a:cs typeface="+mn-cs"/>
              </a:rPr>
              <a:t>The results of non-cultured clinical whole blood samples</a:t>
            </a: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2C29E20-2633-9172-1C4B-444195F92E4A}"/>
              </a:ext>
            </a:extLst>
          </p:cNvPr>
          <p:cNvSpPr txBox="1"/>
          <p:nvPr/>
        </p:nvSpPr>
        <p:spPr>
          <a:xfrm>
            <a:off x="9220110" y="4952576"/>
            <a:ext cx="31251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  <a:cs typeface="+mn-cs"/>
              </a:rPr>
              <a:t>Sensitivity: 97% 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  <a:cs typeface="+mn-cs"/>
              </a:rPr>
              <a:t>Specificity: 90% 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  <a:cs typeface="+mn-cs"/>
              </a:rPr>
              <a:t>Positive Predictive Value (PPV): 97% 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  <a:cs typeface="+mn-cs"/>
              </a:rPr>
              <a:t>Negative Predictive Value (NPV): 90% 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  <a:cs typeface="+mn-cs"/>
              </a:rPr>
              <a:t>Overall Accuracy: 96% 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DE514C9-F9E8-E9F7-2CCE-C92E80FF7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433" y="3037194"/>
            <a:ext cx="126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340FEF24-5B17-9B38-A695-CB420C487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768" y="3043502"/>
            <a:ext cx="1403429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85E8B8A1-313A-8ADB-B44C-74FF213B8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4784" y="3037193"/>
            <a:ext cx="1307958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AD6DE7F8-34B9-3C98-F90B-2A855F869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011" y="2930619"/>
            <a:ext cx="115015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17" name="物件 16">
            <a:extLst>
              <a:ext uri="{FF2B5EF4-FFF2-40B4-BE49-F238E27FC236}">
                <a16:creationId xmlns:a16="http://schemas.microsoft.com/office/drawing/2014/main" id="{51B91CBA-F993-7052-BC99-636F3FD379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2676" y="2930619"/>
          <a:ext cx="5194950" cy="3794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6" r:id="rId3" imgW="5203241" imgH="3805388" progId="Prism6.Document">
                  <p:embed/>
                </p:oleObj>
              </mc:Choice>
              <mc:Fallback>
                <p:oleObj name="Prism 6" r:id="rId3" imgW="5203241" imgH="3805388" progId="Prism6.Document">
                  <p:embed/>
                  <p:pic>
                    <p:nvPicPr>
                      <p:cNvPr id="17" name="物件 16">
                        <a:extLst>
                          <a:ext uri="{FF2B5EF4-FFF2-40B4-BE49-F238E27FC236}">
                            <a16:creationId xmlns:a16="http://schemas.microsoft.com/office/drawing/2014/main" id="{51B91CBA-F993-7052-BC99-636F3FD379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676" y="2930619"/>
                        <a:ext cx="5194950" cy="37949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0">
            <a:extLst>
              <a:ext uri="{FF2B5EF4-FFF2-40B4-BE49-F238E27FC236}">
                <a16:creationId xmlns:a16="http://schemas.microsoft.com/office/drawing/2014/main" id="{382E81D9-DF0D-8C57-970E-6578236EE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2984" y="30484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19" name="物件 18">
            <a:extLst>
              <a:ext uri="{FF2B5EF4-FFF2-40B4-BE49-F238E27FC236}">
                <a16:creationId xmlns:a16="http://schemas.microsoft.com/office/drawing/2014/main" id="{06B1AFE3-7276-4BD8-0CD2-409D8152F5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1269" y="3037035"/>
          <a:ext cx="5143500" cy="317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6" r:id="rId5" imgW="4692568" imgH="2889156" progId="Prism6.Document">
                  <p:embed/>
                </p:oleObj>
              </mc:Choice>
              <mc:Fallback>
                <p:oleObj name="Prism 6" r:id="rId5" imgW="4692568" imgH="2889156" progId="Prism6.Document">
                  <p:embed/>
                  <p:pic>
                    <p:nvPicPr>
                      <p:cNvPr id="19" name="物件 18">
                        <a:extLst>
                          <a:ext uri="{FF2B5EF4-FFF2-40B4-BE49-F238E27FC236}">
                            <a16:creationId xmlns:a16="http://schemas.microsoft.com/office/drawing/2014/main" id="{06B1AFE3-7276-4BD8-0CD2-409D8152F5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269" y="3037035"/>
                        <a:ext cx="5143500" cy="317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7415792C-9CE3-87A2-AAB4-9516E260346C}"/>
              </a:ext>
            </a:extLst>
          </p:cNvPr>
          <p:cNvSpPr txBox="1"/>
          <p:nvPr/>
        </p:nvSpPr>
        <p:spPr>
          <a:xfrm>
            <a:off x="484244" y="1188495"/>
            <a:ext cx="456148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TW" sz="1600" dirty="0"/>
              <a:t>88 clinical samples (LinKou CGMH hospital).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TW" sz="1600" dirty="0"/>
              <a:t>Non-culture blood: Sens 97%, Spec 100%, Accuracy 96%.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TW" sz="1600" dirty="0"/>
              <a:t>Post-culture: Sens 97%, Spec 90%, Accuracy 96%.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TW" sz="1600" dirty="0"/>
              <a:t>Turnaround: &lt;1h vs 2–5 days culture.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TW" sz="1600" dirty="0"/>
              <a:t>Conclusion: Validated in real-world samples.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96194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3282F-1F84-CBE0-79A2-D9965363E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13AA029E-3B18-9165-EB86-4C127CE1B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166" y="550926"/>
            <a:ext cx="10025380" cy="594731"/>
          </a:xfrm>
        </p:spPr>
        <p:txBody>
          <a:bodyPr anchor="ctr"/>
          <a:lstStyle/>
          <a:p>
            <a:r>
              <a:rPr lang="en" altLang="zh-TW" dirty="0">
                <a:solidFill>
                  <a:srgbClr val="478B90"/>
                </a:solidFill>
                <a:latin typeface="Aptos" panose="020B0004020202020204" pitchFamily="34" charset="0"/>
                <a:ea typeface="Microsoft JhengHei" panose="020B0604030504040204" pitchFamily="34" charset="-120"/>
                <a:cs typeface="+mn-cs"/>
              </a:rPr>
              <a:t>Third-Party </a:t>
            </a:r>
            <a:r>
              <a:rPr lang="en" altLang="zh-TW" sz="2400" i="0" u="none" strike="noStrike" kern="1200" dirty="0">
                <a:solidFill>
                  <a:srgbClr val="478B90"/>
                </a:solidFill>
                <a:effectLst/>
                <a:latin typeface="Aptos" panose="020B0004020202020204" pitchFamily="34" charset="0"/>
                <a:ea typeface="Microsoft JhengHei" panose="020B0604030504040204" pitchFamily="34" charset="-120"/>
                <a:cs typeface="+mn-cs"/>
              </a:rPr>
              <a:t>Validation- </a:t>
            </a:r>
            <a:r>
              <a:rPr lang="en" altLang="zh-TW" sz="2400" i="0" u="sng" strike="noStrike" kern="12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Microsoft JhengHei" panose="020B0604030504040204" pitchFamily="34" charset="-120"/>
                <a:cs typeface="+mn-cs"/>
              </a:rPr>
              <a:t>Non-cultured</a:t>
            </a:r>
            <a:r>
              <a:rPr lang="en" altLang="zh-TW" sz="2400" i="0" u="none" strike="noStrike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ptos" panose="020B0004020202020204" pitchFamily="34" charset="0"/>
                <a:ea typeface="Microsoft JhengHei" panose="020B0604030504040204" pitchFamily="34" charset="-120"/>
                <a:cs typeface="+mn-cs"/>
              </a:rPr>
              <a:t> </a:t>
            </a:r>
            <a:r>
              <a:rPr lang="en" altLang="zh-TW" sz="2400" i="0" u="none" strike="noStrike" kern="1200" dirty="0">
                <a:solidFill>
                  <a:srgbClr val="478B90"/>
                </a:solidFill>
                <a:effectLst/>
                <a:latin typeface="Aptos" panose="020B0004020202020204" pitchFamily="34" charset="0"/>
                <a:ea typeface="Microsoft JhengHei" panose="020B0604030504040204" pitchFamily="34" charset="-120"/>
                <a:cs typeface="+mn-cs"/>
              </a:rPr>
              <a:t>clinical whole blood samples  </a:t>
            </a:r>
            <a:endParaRPr lang="zh-TW" altLang="en-US">
              <a:solidFill>
                <a:srgbClr val="478B90"/>
              </a:solidFill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1166974-5B5D-82F9-E3D7-10CCFC21D53D}"/>
              </a:ext>
            </a:extLst>
          </p:cNvPr>
          <p:cNvGraphicFramePr>
            <a:graphicFrameLocks noGrp="1"/>
          </p:cNvGraphicFramePr>
          <p:nvPr/>
        </p:nvGraphicFramePr>
        <p:xfrm>
          <a:off x="596388" y="1528502"/>
          <a:ext cx="3857625" cy="931038"/>
        </p:xfrm>
        <a:graphic>
          <a:graphicData uri="http://schemas.openxmlformats.org/drawingml/2006/table">
            <a:tbl>
              <a:tblPr/>
              <a:tblGrid>
                <a:gridCol w="1586373">
                  <a:extLst>
                    <a:ext uri="{9D8B030D-6E8A-4147-A177-3AD203B41FA5}">
                      <a16:colId xmlns:a16="http://schemas.microsoft.com/office/drawing/2014/main" val="2855029111"/>
                    </a:ext>
                  </a:extLst>
                </a:gridCol>
                <a:gridCol w="1386349">
                  <a:extLst>
                    <a:ext uri="{9D8B030D-6E8A-4147-A177-3AD203B41FA5}">
                      <a16:colId xmlns:a16="http://schemas.microsoft.com/office/drawing/2014/main" val="3219433888"/>
                    </a:ext>
                  </a:extLst>
                </a:gridCol>
                <a:gridCol w="884903">
                  <a:extLst>
                    <a:ext uri="{9D8B030D-6E8A-4147-A177-3AD203B41FA5}">
                      <a16:colId xmlns:a16="http://schemas.microsoft.com/office/drawing/2014/main" val="6588036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38"/>
                        </a:lnSpc>
                        <a:buNone/>
                      </a:pPr>
                      <a:r>
                        <a:rPr lang="en-US" sz="1200" b="1" i="0" dirty="0">
                          <a:effectLst/>
                          <a:latin typeface="Times New Roman" panose="02020603050405020304" pitchFamily="18" charset="0"/>
                        </a:rPr>
                        <a:t>Sample Type</a:t>
                      </a:r>
                      <a:r>
                        <a:rPr lang="en-US" sz="1200" b="0" i="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38"/>
                        </a:lnSpc>
                        <a:buNone/>
                      </a:pPr>
                      <a:r>
                        <a:rPr lang="en-US" sz="1200" b="1" i="0" dirty="0">
                          <a:effectLst/>
                          <a:latin typeface="Times New Roman" panose="02020603050405020304" pitchFamily="18" charset="0"/>
                        </a:rPr>
                        <a:t>Evaluation Criteria</a:t>
                      </a:r>
                      <a:r>
                        <a:rPr lang="en-US" sz="1200" b="0" i="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38"/>
                        </a:lnSpc>
                        <a:buNone/>
                      </a:pPr>
                      <a:r>
                        <a:rPr lang="en-US" sz="1200" b="1" i="0" dirty="0">
                          <a:effectLst/>
                          <a:latin typeface="Times New Roman" panose="02020603050405020304" pitchFamily="18" charset="0"/>
                        </a:rPr>
                        <a:t>Cut-off</a:t>
                      </a:r>
                      <a:r>
                        <a:rPr lang="en-US" sz="1200" b="0" i="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247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  <a:buNone/>
                      </a:pPr>
                      <a:r>
                        <a:rPr lang="en-US" sz="1200" b="0" i="0" dirty="0">
                          <a:effectLst/>
                          <a:latin typeface="Times New Roman" panose="02020603050405020304" pitchFamily="18" charset="0"/>
                        </a:rPr>
                        <a:t>Non-cultured clinical whole blood samples </a:t>
                      </a:r>
                      <a:endParaRPr lang="en-US" b="0" i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  <a:buNone/>
                      </a:pPr>
                      <a:r>
                        <a:rPr lang="en-US" sz="1200" b="0" i="0" dirty="0">
                          <a:effectLst/>
                          <a:latin typeface="Times New Roman" panose="02020603050405020304" pitchFamily="18" charset="0"/>
                        </a:rPr>
                        <a:t>Sample shift steps &gt; negative control </a:t>
                      </a:r>
                      <a:endParaRPr lang="en-US" b="0" i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38"/>
                        </a:lnSpc>
                        <a:buNone/>
                      </a:pPr>
                      <a:r>
                        <a:rPr lang="en-US" sz="1200" b="0" i="0" dirty="0">
                          <a:effectLst/>
                          <a:latin typeface="Times New Roman" panose="02020603050405020304" pitchFamily="18" charset="0"/>
                        </a:rPr>
                        <a:t>18 steps </a:t>
                      </a:r>
                      <a:endParaRPr lang="en-US" b="0" i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73843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3862B19-8DAB-2D3C-0E07-B76200EF6854}"/>
              </a:ext>
            </a:extLst>
          </p:cNvPr>
          <p:cNvGraphicFramePr>
            <a:graphicFrameLocks noGrp="1"/>
          </p:cNvGraphicFramePr>
          <p:nvPr/>
        </p:nvGraphicFramePr>
        <p:xfrm>
          <a:off x="5763610" y="1534339"/>
          <a:ext cx="4967999" cy="922407"/>
        </p:xfrm>
        <a:graphic>
          <a:graphicData uri="http://schemas.openxmlformats.org/drawingml/2006/table">
            <a:tbl>
              <a:tblPr/>
              <a:tblGrid>
                <a:gridCol w="1965865">
                  <a:extLst>
                    <a:ext uri="{9D8B030D-6E8A-4147-A177-3AD203B41FA5}">
                      <a16:colId xmlns:a16="http://schemas.microsoft.com/office/drawing/2014/main" val="293419992"/>
                    </a:ext>
                  </a:extLst>
                </a:gridCol>
                <a:gridCol w="1508687">
                  <a:extLst>
                    <a:ext uri="{9D8B030D-6E8A-4147-A177-3AD203B41FA5}">
                      <a16:colId xmlns:a16="http://schemas.microsoft.com/office/drawing/2014/main" val="2947654744"/>
                    </a:ext>
                  </a:extLst>
                </a:gridCol>
                <a:gridCol w="1493447">
                  <a:extLst>
                    <a:ext uri="{9D8B030D-6E8A-4147-A177-3AD203B41FA5}">
                      <a16:colId xmlns:a16="http://schemas.microsoft.com/office/drawing/2014/main" val="3950253371"/>
                    </a:ext>
                  </a:extLst>
                </a:gridCol>
              </a:tblGrid>
              <a:tr h="307469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38"/>
                        </a:lnSpc>
                        <a:buNone/>
                      </a:pPr>
                      <a:r>
                        <a:rPr lang="zh-TW" altLang="en-US" sz="1200" b="0" i="0">
                          <a:solidFill>
                            <a:srgbClr val="000000"/>
                          </a:solidFill>
                          <a:effectLst/>
                          <a:ea typeface="PMingLiU" panose="02020500000000000000" pitchFamily="18" charset="-120"/>
                        </a:rPr>
                        <a:t>　</a:t>
                      </a:r>
                      <a:r>
                        <a:rPr lang="zh-TW" altLang="en-US" sz="1200" b="0" i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 </a:t>
                      </a:r>
                      <a:endParaRPr lang="zh-TW" altLang="en-US" sz="1200" b="0" i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38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</a:rPr>
                        <a:t>Actual Positive</a:t>
                      </a: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 </a:t>
                      </a:r>
                      <a:endParaRPr lang="en-US" sz="1200" b="0" i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38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</a:rPr>
                        <a:t>Actual Negative</a:t>
                      </a: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 </a:t>
                      </a:r>
                      <a:endParaRPr lang="en-US" sz="1200" b="0" i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5440001"/>
                  </a:ext>
                </a:extLst>
              </a:tr>
              <a:tr h="307469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38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</a:rPr>
                        <a:t>Chip Result: Positive</a:t>
                      </a: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 </a:t>
                      </a:r>
                      <a:endParaRPr lang="en-US" sz="1200" b="0" i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38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</a:rPr>
                        <a:t>TP = 33</a:t>
                      </a: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 </a:t>
                      </a:r>
                      <a:endParaRPr lang="en-US" sz="1200" b="0" i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38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</a:rPr>
                        <a:t>FP = 0</a:t>
                      </a:r>
                      <a:endParaRPr lang="en-US" sz="1200" b="0" i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669589"/>
                  </a:ext>
                </a:extLst>
              </a:tr>
              <a:tr h="307469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38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</a:rPr>
                        <a:t>Chip Result: Negative</a:t>
                      </a: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 </a:t>
                      </a:r>
                      <a:endParaRPr lang="en-US" sz="1200" b="0" i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38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</a:rPr>
                        <a:t>FN = 1</a:t>
                      </a: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 </a:t>
                      </a:r>
                      <a:endParaRPr lang="en-US" sz="1200" b="0" i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38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</a:rPr>
                        <a:t>TN = 10</a:t>
                      </a: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 </a:t>
                      </a:r>
                      <a:endParaRPr lang="en-US" sz="1200" b="0" i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85653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F21A766C-51D2-E9DF-702E-73A314DE0F3C}"/>
              </a:ext>
            </a:extLst>
          </p:cNvPr>
          <p:cNvSpPr txBox="1"/>
          <p:nvPr/>
        </p:nvSpPr>
        <p:spPr>
          <a:xfrm>
            <a:off x="8891211" y="4401255"/>
            <a:ext cx="32682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  <a:cs typeface="+mn-cs"/>
              </a:rPr>
              <a:t>Sensitivity: 97% 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  <a:cs typeface="+mn-cs"/>
              </a:rPr>
              <a:t>Specificity: 100% 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  <a:cs typeface="+mn-cs"/>
              </a:rPr>
              <a:t>Positive Predictive Value (PPV): 100% 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  <a:cs typeface="+mn-cs"/>
              </a:rPr>
              <a:t>Negative Predictive Value (NPV): 91% 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  <a:cs typeface="+mn-cs"/>
              </a:rPr>
              <a:t>Overall Accuracy: 98% 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AD0A708-A11E-8E65-20BD-B407FD645F8E}"/>
              </a:ext>
            </a:extLst>
          </p:cNvPr>
          <p:cNvSpPr txBox="1"/>
          <p:nvPr/>
        </p:nvSpPr>
        <p:spPr>
          <a:xfrm>
            <a:off x="5645621" y="1181039"/>
            <a:ext cx="574963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  <a:cs typeface="+mn-cs"/>
              </a:rPr>
              <a:t>The results of non-cultured clinical whole blood samples</a:t>
            </a: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E37DE04-D907-F95F-8946-3AE422369FF3}"/>
              </a:ext>
            </a:extLst>
          </p:cNvPr>
          <p:cNvSpPr txBox="1"/>
          <p:nvPr/>
        </p:nvSpPr>
        <p:spPr>
          <a:xfrm>
            <a:off x="596388" y="1181038"/>
            <a:ext cx="112087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  <a:cs typeface="+mn-cs"/>
              </a:rPr>
              <a:t>Criteria</a:t>
            </a: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  <a:cs typeface="+mn-cs"/>
            </a:endParaRPr>
          </a:p>
        </p:txBody>
      </p:sp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66A289F8-2ABA-6EA5-9E3D-DBA25207B1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8924" y="2801874"/>
          <a:ext cx="5013325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6" r:id="rId3" imgW="5012729" imgH="3505019" progId="Prism6.Document">
                  <p:embed/>
                </p:oleObj>
              </mc:Choice>
              <mc:Fallback>
                <p:oleObj name="Prism 6" r:id="rId3" imgW="5012729" imgH="3505019" progId="Prism6.Document">
                  <p:embed/>
                  <p:pic>
                    <p:nvPicPr>
                      <p:cNvPr id="5" name="物件 4">
                        <a:extLst>
                          <a:ext uri="{FF2B5EF4-FFF2-40B4-BE49-F238E27FC236}">
                            <a16:creationId xmlns:a16="http://schemas.microsoft.com/office/drawing/2014/main" id="{66A289F8-2ABA-6EA5-9E3D-DBA25207B1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8924" y="2801874"/>
                        <a:ext cx="5013325" cy="350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AE518966-FE24-A50D-F8F0-5EF3FF9CEF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63394" y="2956630"/>
          <a:ext cx="4692650" cy="288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6" r:id="rId5" imgW="4692568" imgH="2889156" progId="Prism6.Document">
                  <p:embed/>
                </p:oleObj>
              </mc:Choice>
              <mc:Fallback>
                <p:oleObj name="Prism 6" r:id="rId5" imgW="4692568" imgH="2889156" progId="Prism6.Document">
                  <p:embed/>
                  <p:pic>
                    <p:nvPicPr>
                      <p:cNvPr id="7" name="物件 6">
                        <a:extLst>
                          <a:ext uri="{FF2B5EF4-FFF2-40B4-BE49-F238E27FC236}">
                            <a16:creationId xmlns:a16="http://schemas.microsoft.com/office/drawing/2014/main" id="{AE518966-FE24-A50D-F8F0-5EF3FF9CEF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63394" y="2956630"/>
                        <a:ext cx="4692650" cy="288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483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12">
            <a:extLst>
              <a:ext uri="{FF2B5EF4-FFF2-40B4-BE49-F238E27FC236}">
                <a16:creationId xmlns:a16="http://schemas.microsoft.com/office/drawing/2014/main" id="{0F6E62BA-EBF6-297B-9323-C8205BC68266}"/>
              </a:ext>
            </a:extLst>
          </p:cNvPr>
          <p:cNvSpPr txBox="1"/>
          <p:nvPr/>
        </p:nvSpPr>
        <p:spPr>
          <a:xfrm>
            <a:off x="428441" y="483728"/>
            <a:ext cx="111615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50"/>
              </a:spcAft>
            </a:pPr>
            <a:r>
              <a:rPr lang="nl-NL" altLang="zh-TW" sz="2400" b="1" dirty="0">
                <a:solidFill>
                  <a:srgbClr val="478B9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Competitive IVD Landscape (</a:t>
            </a:r>
            <a:r>
              <a:rPr lang="en" altLang="zh-TW" sz="2400" b="1" dirty="0">
                <a:solidFill>
                  <a:srgbClr val="478B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Nucleic Acid</a:t>
            </a:r>
            <a:r>
              <a:rPr lang="nl-NL" altLang="zh-TW" sz="2400" b="1" dirty="0">
                <a:solidFill>
                  <a:srgbClr val="478B9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" altLang="zh-TW" sz="2400" dirty="0">
              <a:solidFill>
                <a:srgbClr val="478B9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8194A243-14C6-E6EA-B056-8EC9352C6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472727"/>
              </p:ext>
            </p:extLst>
          </p:nvPr>
        </p:nvGraphicFramePr>
        <p:xfrm>
          <a:off x="294968" y="1053547"/>
          <a:ext cx="11619531" cy="540639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33832">
                  <a:extLst>
                    <a:ext uri="{9D8B030D-6E8A-4147-A177-3AD203B41FA5}">
                      <a16:colId xmlns:a16="http://schemas.microsoft.com/office/drawing/2014/main" val="1131753593"/>
                    </a:ext>
                  </a:extLst>
                </a:gridCol>
                <a:gridCol w="1876971">
                  <a:extLst>
                    <a:ext uri="{9D8B030D-6E8A-4147-A177-3AD203B41FA5}">
                      <a16:colId xmlns:a16="http://schemas.microsoft.com/office/drawing/2014/main" val="891321512"/>
                    </a:ext>
                  </a:extLst>
                </a:gridCol>
                <a:gridCol w="2052182">
                  <a:extLst>
                    <a:ext uri="{9D8B030D-6E8A-4147-A177-3AD203B41FA5}">
                      <a16:colId xmlns:a16="http://schemas.microsoft.com/office/drawing/2014/main" val="1078556172"/>
                    </a:ext>
                  </a:extLst>
                </a:gridCol>
                <a:gridCol w="2052182">
                  <a:extLst>
                    <a:ext uri="{9D8B030D-6E8A-4147-A177-3AD203B41FA5}">
                      <a16:colId xmlns:a16="http://schemas.microsoft.com/office/drawing/2014/main" val="2900228626"/>
                    </a:ext>
                  </a:extLst>
                </a:gridCol>
                <a:gridCol w="2052182">
                  <a:extLst>
                    <a:ext uri="{9D8B030D-6E8A-4147-A177-3AD203B41FA5}">
                      <a16:colId xmlns:a16="http://schemas.microsoft.com/office/drawing/2014/main" val="3202003693"/>
                    </a:ext>
                  </a:extLst>
                </a:gridCol>
                <a:gridCol w="2052182">
                  <a:extLst>
                    <a:ext uri="{9D8B030D-6E8A-4147-A177-3AD203B41FA5}">
                      <a16:colId xmlns:a16="http://schemas.microsoft.com/office/drawing/2014/main" val="335773001"/>
                    </a:ext>
                  </a:extLst>
                </a:gridCol>
              </a:tblGrid>
              <a:tr h="309725">
                <a:tc>
                  <a:txBody>
                    <a:bodyPr/>
                    <a:lstStyle/>
                    <a:p>
                      <a:pPr algn="ctr"/>
                      <a:r>
                        <a:rPr lang="en" altLang="zh-TW" sz="1400" b="1" dirty="0">
                          <a:solidFill>
                            <a:schemeClr val="bg1"/>
                          </a:solidFill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Specification</a:t>
                      </a:r>
                      <a:endParaRPr lang="zh-TW" altLang="en-US" sz="1400" b="1" dirty="0">
                        <a:solidFill>
                          <a:schemeClr val="bg1"/>
                        </a:solidFill>
                        <a:latin typeface="Aptos" panose="020B0004020202020204" pitchFamily="34" charset="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500" b="1" dirty="0">
                          <a:solidFill>
                            <a:schemeClr val="bg1"/>
                          </a:solidFill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BioFire BCID2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500" b="1" dirty="0">
                          <a:solidFill>
                            <a:schemeClr val="bg1"/>
                          </a:solidFill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T2</a:t>
                      </a:r>
                      <a:r>
                        <a:rPr lang="zh-TW" altLang="en-US" sz="1500" b="1">
                          <a:solidFill>
                            <a:schemeClr val="bg1"/>
                          </a:solidFill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" sz="1500" b="1" dirty="0">
                          <a:solidFill>
                            <a:schemeClr val="bg1"/>
                          </a:solidFill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Bacteria Panel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500" b="1" kern="1200" dirty="0">
                          <a:solidFill>
                            <a:schemeClr val="bg1"/>
                          </a:solidFill>
                          <a:latin typeface="Aptos" panose="020B0004020202020204" pitchFamily="34" charset="0"/>
                          <a:ea typeface="Microsoft JhengHei" panose="020B0604030504040204" pitchFamily="34" charset="-120"/>
                          <a:cs typeface="+mn-cs"/>
                        </a:rPr>
                        <a:t>Roche Eplex</a:t>
                      </a:r>
                      <a:r>
                        <a:rPr lang="zh-TW" altLang="en-US" sz="1500" b="1" kern="1200" dirty="0">
                          <a:solidFill>
                            <a:schemeClr val="bg1"/>
                          </a:solidFill>
                          <a:latin typeface="Aptos" panose="020B0004020202020204" pitchFamily="34" charset="0"/>
                          <a:ea typeface="Microsoft JhengHei" panose="020B0604030504040204" pitchFamily="34" charset="-120"/>
                          <a:cs typeface="+mn-cs"/>
                        </a:rPr>
                        <a:t> </a:t>
                      </a:r>
                      <a:r>
                        <a:rPr lang="en-US" altLang="zh-TW" sz="1500" b="1" kern="1200" dirty="0">
                          <a:solidFill>
                            <a:schemeClr val="bg1"/>
                          </a:solidFill>
                          <a:latin typeface="Aptos" panose="020B0004020202020204" pitchFamily="34" charset="0"/>
                          <a:ea typeface="Microsoft JhengHei" panose="020B0604030504040204" pitchFamily="34" charset="-120"/>
                          <a:cs typeface="+mn-cs"/>
                        </a:rPr>
                        <a:t>BCID 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500" b="1" kern="1200" dirty="0">
                          <a:solidFill>
                            <a:schemeClr val="bg1"/>
                          </a:solidFill>
                          <a:latin typeface="Aptos" panose="020B0004020202020204" pitchFamily="34" charset="0"/>
                          <a:ea typeface="Microsoft JhengHei" panose="020B0604030504040204" pitchFamily="34" charset="-120"/>
                          <a:cs typeface="+mn-cs"/>
                        </a:rPr>
                        <a:t>Vivalytic</a:t>
                      </a:r>
                      <a:r>
                        <a:rPr lang="en" altLang="zh-TW" sz="1500" b="1" kern="1200" dirty="0">
                          <a:solidFill>
                            <a:schemeClr val="bg1"/>
                          </a:solidFill>
                          <a:latin typeface="Aptos" panose="020B0004020202020204" pitchFamily="34" charset="0"/>
                          <a:ea typeface="Microsoft JhengHei" panose="020B0604030504040204" pitchFamily="34" charset="-120"/>
                          <a:cs typeface="+mn-cs"/>
                        </a:rPr>
                        <a:t> (BOSCH) </a:t>
                      </a:r>
                      <a:endParaRPr lang="en-US" altLang="zh-TW" sz="1500" b="1" kern="1200" dirty="0">
                        <a:solidFill>
                          <a:schemeClr val="bg1"/>
                        </a:solidFill>
                        <a:latin typeface="Aptos" panose="020B0004020202020204" pitchFamily="34" charset="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500" b="1" i="0" u="none" strike="noStrike" kern="1200" cap="none" spc="0" normalizeH="0" baseline="0" noProof="0" dirty="0">
                          <a:ln w="0"/>
                          <a:solidFill>
                            <a:srgbClr val="478B90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N</a:t>
                      </a:r>
                      <a:r>
                        <a:rPr kumimoji="0" lang="en-US" altLang="zh-TW" sz="1500" b="1" i="0" u="none" strike="noStrike" kern="1200" cap="none" spc="0" normalizeH="0" baseline="0" noProof="0" dirty="0">
                          <a:ln w="0"/>
                          <a:solidFill>
                            <a:srgbClr val="E4B340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O</a:t>
                      </a:r>
                      <a:r>
                        <a:rPr kumimoji="0" lang="en-US" altLang="zh-TW" sz="1500" b="1" i="0" u="none" strike="noStrike" kern="1200" cap="none" spc="0" normalizeH="0" baseline="0" noProof="0" dirty="0">
                          <a:ln w="0"/>
                          <a:solidFill>
                            <a:srgbClr val="478B90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VASCOPE</a:t>
                      </a:r>
                      <a:endParaRPr kumimoji="0" lang="zh-TW" altLang="en-US" sz="1500" b="1" i="0" u="none" strike="noStrike" kern="1200" cap="none" spc="0" normalizeH="0" baseline="0" noProof="0" dirty="0">
                        <a:ln w="0"/>
                        <a:solidFill>
                          <a:srgbClr val="478B90"/>
                        </a:solidFill>
                        <a:effectLst/>
                        <a:uLnTx/>
                        <a:uFillTx/>
                        <a:latin typeface="Aptos" panose="020B0004020202020204" pitchFamily="34" charset="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rgbClr val="FFF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288196"/>
                  </a:ext>
                </a:extLst>
              </a:tr>
              <a:tr h="2477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Technology </a:t>
                      </a:r>
                      <a:endParaRPr lang="zh-TW" altLang="en-US" sz="1100" b="1">
                        <a:solidFill>
                          <a:schemeClr val="tx1"/>
                        </a:solidFill>
                        <a:latin typeface="Aptos" panose="020B0004020202020204" pitchFamily="34" charset="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Multiplex PCR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T2MR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AC Voltammetry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Multiplex PCR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FET / GFET</a:t>
                      </a:r>
                    </a:p>
                  </a:txBody>
                  <a:tcPr marL="47625" marR="47625" marT="9525" marB="9525" anchor="ctr">
                    <a:solidFill>
                      <a:srgbClr val="FFF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285427"/>
                  </a:ext>
                </a:extLst>
              </a:tr>
              <a:tr h="2477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Specimen</a:t>
                      </a:r>
                      <a:endParaRPr lang="zh-TW" altLang="en-US" sz="1100" b="1">
                        <a:solidFill>
                          <a:schemeClr val="tx1"/>
                        </a:solidFill>
                        <a:latin typeface="Aptos" panose="020B0004020202020204" pitchFamily="34" charset="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Positive blood culture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Whole blood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Blood culture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Nasal or throat swab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Whole blood</a:t>
                      </a:r>
                    </a:p>
                  </a:txBody>
                  <a:tcPr marL="47625" marR="47625" marT="9525" marB="9525" anchor="ctr">
                    <a:solidFill>
                      <a:srgbClr val="FFF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158713"/>
                  </a:ext>
                </a:extLst>
              </a:tr>
              <a:tr h="40264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Types of pathogen to be detected</a:t>
                      </a:r>
                      <a:endParaRPr lang="zh-TW" altLang="en-US" sz="1100" b="1">
                        <a:solidFill>
                          <a:schemeClr val="tx1"/>
                        </a:solidFill>
                        <a:latin typeface="Aptos" panose="020B0004020202020204" pitchFamily="34" charset="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43 pathogens (incl. resistance genes)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6 common bacteria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56 pathogens (incl. resistance &amp; fungi)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Single pathogen (S. aureus)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7 common sepsis pathogens (e.g., </a:t>
                      </a:r>
                      <a:r>
                        <a:rPr lang="en" sz="11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E. coli, S. aureus</a:t>
                      </a:r>
                      <a:r>
                        <a:rPr lang="e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)</a:t>
                      </a:r>
                    </a:p>
                  </a:txBody>
                  <a:tcPr marL="47625" marR="47625" marT="9525" marB="9525" anchor="ctr">
                    <a:solidFill>
                      <a:srgbClr val="FFF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673969"/>
                  </a:ext>
                </a:extLst>
              </a:tr>
              <a:tr h="2477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Reaction time </a:t>
                      </a:r>
                      <a:endParaRPr lang="zh-TW" altLang="en-US" sz="1100" b="1">
                        <a:solidFill>
                          <a:schemeClr val="tx1"/>
                        </a:solidFill>
                        <a:latin typeface="Aptos" panose="020B0004020202020204" pitchFamily="34" charset="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~1 hr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~3–5 hrs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~90 min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~1 hr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&lt;1 hr</a:t>
                      </a:r>
                    </a:p>
                  </a:txBody>
                  <a:tcPr marL="47625" marR="47625" marT="9525" marB="9525" anchor="ctr">
                    <a:solidFill>
                      <a:srgbClr val="FFF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5949"/>
                  </a:ext>
                </a:extLst>
              </a:tr>
              <a:tr h="3290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Incubation time </a:t>
                      </a:r>
                      <a:endParaRPr lang="zh-TW" altLang="en-US" sz="1100" b="1">
                        <a:solidFill>
                          <a:schemeClr val="tx1"/>
                        </a:solidFill>
                        <a:latin typeface="Aptos" panose="020B0004020202020204" pitchFamily="34" charset="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Yes (12–24 hrs)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No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Yes (~12 hrs)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No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Current: &lt;6 hrs; </a:t>
                      </a:r>
                    </a:p>
                    <a:p>
                      <a:pPr algn="ctr">
                        <a:buNone/>
                      </a:pPr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Goal: No incubation</a:t>
                      </a:r>
                    </a:p>
                  </a:txBody>
                  <a:tcPr marL="47625" marR="47625" marT="9525" marB="9525" anchor="ctr">
                    <a:solidFill>
                      <a:srgbClr val="FFF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060023"/>
                  </a:ext>
                </a:extLst>
              </a:tr>
              <a:tr h="3290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Total testing 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&gt;1 day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&lt;5 hrs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&lt;15 hrs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&lt;1 hr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Current: &lt;8 hrs; </a:t>
                      </a:r>
                    </a:p>
                    <a:p>
                      <a:pPr algn="ctr">
                        <a:buNone/>
                      </a:pPr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Goal: &lt;1 hr</a:t>
                      </a:r>
                    </a:p>
                  </a:txBody>
                  <a:tcPr marL="47625" marR="47625" marT="9525" marB="9525" anchor="ctr">
                    <a:solidFill>
                      <a:srgbClr val="FFF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769576"/>
                  </a:ext>
                </a:extLst>
              </a:tr>
              <a:tr h="1022094">
                <a:tc>
                  <a:txBody>
                    <a:bodyPr/>
                    <a:lstStyle/>
                    <a:p>
                      <a:pPr algn="ctr"/>
                      <a:r>
                        <a:rPr lang="en" altLang="zh-TW" sz="1100" b="1" i="0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  <a:cs typeface="+mn-cs"/>
                        </a:rPr>
                        <a:t>Detection limit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E.f=1*10^5 cfu/ml </a:t>
                      </a:r>
                    </a:p>
                    <a:p>
                      <a:pPr algn="ctr"/>
                      <a:r>
                        <a:rPr lang="en-US" altLang="zh-TW" sz="1100" dirty="0"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E.c=5*10^5 cfu/ml</a:t>
                      </a:r>
                    </a:p>
                    <a:p>
                      <a:pPr algn="ctr"/>
                      <a:r>
                        <a:rPr lang="en-US" altLang="zh-TW" sz="1100" dirty="0"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K.p=5*10^4 cfu/ml </a:t>
                      </a:r>
                    </a:p>
                    <a:p>
                      <a:pPr algn="ctr"/>
                      <a:r>
                        <a:rPr lang="en-US" altLang="zh-TW" sz="1100" dirty="0"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P.a= 1*10^4 cfu/ml </a:t>
                      </a:r>
                      <a:br>
                        <a:rPr lang="en-US" altLang="zh-TW" sz="1100" dirty="0"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100" dirty="0"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S.a=1*10^4 cfu/ml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E.f=5 cfu/ml; </a:t>
                      </a:r>
                      <a:br>
                        <a:rPr lang="en-US" altLang="zh-TW" sz="1100" dirty="0"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100" dirty="0"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E.c=11 cfu/ml; </a:t>
                      </a:r>
                      <a:br>
                        <a:rPr lang="en-US" altLang="zh-TW" sz="1100" dirty="0"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100" dirty="0"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K.p=2 cfu/ml; </a:t>
                      </a:r>
                      <a:br>
                        <a:rPr lang="en-US" altLang="zh-TW" sz="1100" dirty="0"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100" dirty="0"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P.a= 5 cfu/ml; </a:t>
                      </a:r>
                      <a:br>
                        <a:rPr lang="en-US" altLang="zh-TW" sz="1100" dirty="0"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1100" dirty="0"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S.a= 2 cfu/ml </a:t>
                      </a:r>
                    </a:p>
                    <a:p>
                      <a:pPr algn="ctr"/>
                      <a:r>
                        <a:rPr lang="en-US" altLang="zh-TW" sz="1100" dirty="0"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A.b=3 cfu/ml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NA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NA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1*10^3 cfu/ml </a:t>
                      </a:r>
                      <a:endParaRPr lang="zh-TW" altLang="en-US" sz="1100" dirty="0">
                        <a:latin typeface="Aptos" panose="020B0004020202020204" pitchFamily="34" charset="0"/>
                        <a:ea typeface="Microsoft JhengHei" panose="020B0604030504040204" pitchFamily="34" charset="-120"/>
                      </a:endParaRPr>
                    </a:p>
                  </a:txBody>
                  <a:tcPr marL="47625" marR="47625" marT="9525" marB="9525" anchor="ctr">
                    <a:solidFill>
                      <a:srgbClr val="FFF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858628"/>
                  </a:ext>
                </a:extLst>
              </a:tr>
              <a:tr h="5214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b="1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" altLang="zh-TW" sz="11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Resistance Gene</a:t>
                      </a:r>
                      <a:endParaRPr lang="en" altLang="zh-TW" sz="11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1100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CTX-M, IMP, KPC, </a:t>
                      </a:r>
                      <a:r>
                        <a:rPr lang="en" altLang="zh-TW" sz="1100" i="1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mcr-1a, mecA/C</a:t>
                      </a:r>
                      <a:endParaRPr lang="en" altLang="zh-TW" sz="1100" kern="12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" altLang="zh-TW" sz="1100" i="1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mecA/C</a:t>
                      </a:r>
                      <a:r>
                        <a:rPr lang="en" altLang="zh-TW" sz="1100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 and MREJ</a:t>
                      </a:r>
                      <a:r>
                        <a:rPr lang="en-US" altLang="zh-TW" sz="1100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" altLang="zh-TW" sz="1100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MRSA</a:t>
                      </a:r>
                      <a:r>
                        <a:rPr lang="en-US" altLang="zh-TW" sz="1100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), </a:t>
                      </a:r>
                      <a:r>
                        <a:rPr lang="en" altLang="zh-TW" sz="1100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NDM, OXA-48-like, </a:t>
                      </a:r>
                      <a:r>
                        <a:rPr lang="en" altLang="zh-TW" sz="1100" i="1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vanA/B, </a:t>
                      </a:r>
                      <a:r>
                        <a:rPr lang="en" altLang="zh-TW" sz="1100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VIM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NA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zh-TW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標楷體"/>
                          <a:cs typeface="+mn-cs"/>
                        </a:rPr>
                        <a:t>CTX-M (</a:t>
                      </a:r>
                      <a:r>
                        <a:rPr kumimoji="0" lang="en" altLang="zh-TW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標楷體"/>
                          <a:cs typeface="+mn-cs"/>
                        </a:rPr>
                        <a:t>bla</a:t>
                      </a:r>
                      <a:r>
                        <a:rPr kumimoji="0" lang="en" altLang="zh-TW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標楷體"/>
                          <a:cs typeface="+mn-cs"/>
                        </a:rPr>
                        <a:t>CTX-M), NDM (</a:t>
                      </a:r>
                      <a:r>
                        <a:rPr kumimoji="0" lang="en" altLang="zh-TW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標楷體"/>
                          <a:cs typeface="+mn-cs"/>
                        </a:rPr>
                        <a:t>bla</a:t>
                      </a:r>
                      <a:r>
                        <a:rPr kumimoji="0" lang="en" altLang="zh-TW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標楷體"/>
                          <a:cs typeface="+mn-cs"/>
                        </a:rPr>
                        <a:t>NDM), IMP (</a:t>
                      </a:r>
                      <a:r>
                        <a:rPr kumimoji="0" lang="en" altLang="zh-TW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標楷體"/>
                          <a:cs typeface="+mn-cs"/>
                        </a:rPr>
                        <a:t>bla</a:t>
                      </a:r>
                      <a:r>
                        <a:rPr kumimoji="0" lang="en" altLang="zh-TW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標楷體"/>
                          <a:cs typeface="+mn-cs"/>
                        </a:rPr>
                        <a:t>IMP) , OXA (</a:t>
                      </a:r>
                      <a:r>
                        <a:rPr kumimoji="0" lang="en" altLang="zh-TW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標楷體"/>
                          <a:cs typeface="+mn-cs"/>
                        </a:rPr>
                        <a:t>bla</a:t>
                      </a:r>
                      <a:r>
                        <a:rPr kumimoji="0" lang="en" altLang="zh-TW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標楷體"/>
                          <a:cs typeface="+mn-cs"/>
                        </a:rPr>
                        <a:t>OXA), KPC , (</a:t>
                      </a:r>
                      <a:r>
                        <a:rPr kumimoji="0" lang="en" altLang="zh-TW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標楷體"/>
                          <a:cs typeface="+mn-cs"/>
                        </a:rPr>
                        <a:t>bla</a:t>
                      </a:r>
                      <a:r>
                        <a:rPr kumimoji="0" lang="en" altLang="zh-TW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標楷體"/>
                          <a:cs typeface="+mn-cs"/>
                        </a:rPr>
                        <a:t>KPC), VIM (</a:t>
                      </a:r>
                      <a:r>
                        <a:rPr kumimoji="0" lang="en" altLang="zh-TW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標楷體"/>
                          <a:cs typeface="+mn-cs"/>
                        </a:rPr>
                        <a:t>bla</a:t>
                      </a:r>
                      <a:r>
                        <a:rPr kumimoji="0" lang="en" altLang="zh-TW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標楷體"/>
                          <a:cs typeface="+mn-cs"/>
                        </a:rPr>
                        <a:t>VIM)</a:t>
                      </a:r>
                      <a:endParaRPr lang="en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Microsoft JhengHei" panose="020B0604030504040204" pitchFamily="34" charset="-120"/>
                      </a:endParaRP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NA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1100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CTX-M, IMP, KPC, </a:t>
                      </a:r>
                      <a:r>
                        <a:rPr lang="en" altLang="zh-TW" sz="1100" i="1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mcr-1a, mecA/C</a:t>
                      </a:r>
                      <a:endParaRPr lang="en" altLang="zh-TW" sz="1100" kern="12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" altLang="zh-TW" sz="1100" i="1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mecA/C</a:t>
                      </a:r>
                      <a:r>
                        <a:rPr lang="en" altLang="zh-TW" sz="1100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 and MREJ</a:t>
                      </a:r>
                      <a:r>
                        <a:rPr lang="zh-TW" altLang="en" sz="1100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（</a:t>
                      </a:r>
                      <a:r>
                        <a:rPr lang="en" altLang="zh-TW" sz="1100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MRSA</a:t>
                      </a:r>
                      <a:r>
                        <a:rPr lang="zh-TW" altLang="en" sz="1100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）</a:t>
                      </a:r>
                      <a:r>
                        <a:rPr lang="en-US" altLang="zh-TW" sz="1100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" altLang="zh-TW" sz="1100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NDM, OXA-48-like, </a:t>
                      </a:r>
                      <a:r>
                        <a:rPr lang="en" altLang="zh-TW" sz="1100" i="1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vanA/B, </a:t>
                      </a:r>
                      <a:r>
                        <a:rPr lang="en" altLang="zh-TW" sz="1100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VIM</a:t>
                      </a:r>
                    </a:p>
                  </a:txBody>
                  <a:tcPr marL="47625" marR="47625" marT="9525" marB="9525" anchor="ctr">
                    <a:solidFill>
                      <a:srgbClr val="FFF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220546"/>
                  </a:ext>
                </a:extLst>
              </a:tr>
              <a:tr h="40264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Specimen P</a:t>
                      </a:r>
                      <a:r>
                        <a:rPr lang="en" altLang="zh-TW" sz="11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re-processing</a:t>
                      </a:r>
                      <a:endParaRPr lang="en" sz="11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Manual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Integrated (✓)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Integrated (✓)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Integrated (✓)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Integrated (✓)</a:t>
                      </a:r>
                    </a:p>
                  </a:txBody>
                  <a:tcPr marL="47625" marR="47625" marT="9525" marB="9525" anchor="ctr">
                    <a:solidFill>
                      <a:srgbClr val="FFF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93565"/>
                  </a:ext>
                </a:extLst>
              </a:tr>
              <a:tr h="24778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1">
                          <a:solidFill>
                            <a:schemeClr val="tx1"/>
                          </a:solidFill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" sz="11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Sensitivity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&gt;90%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~91–96%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&gt;90%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NA (in development)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&gt;90% (target)</a:t>
                      </a:r>
                    </a:p>
                  </a:txBody>
                  <a:tcPr marL="47625" marR="47625" marT="9525" marB="9525" anchor="ctr">
                    <a:solidFill>
                      <a:srgbClr val="FFF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923457"/>
                  </a:ext>
                </a:extLst>
              </a:tr>
              <a:tr h="247780">
                <a:tc>
                  <a:txBody>
                    <a:bodyPr/>
                    <a:lstStyle/>
                    <a:p>
                      <a:pPr algn="ctr"/>
                      <a:r>
                        <a:rPr lang="en" sz="11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Specificity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97–100%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99%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97–100%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NA (in development)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&gt;90% (target)</a:t>
                      </a:r>
                    </a:p>
                  </a:txBody>
                  <a:tcPr marL="47625" marR="47625" marT="9525" marB="9525" anchor="ctr">
                    <a:solidFill>
                      <a:srgbClr val="FFF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833222"/>
                  </a:ext>
                </a:extLst>
              </a:tr>
              <a:tr h="247780">
                <a:tc>
                  <a:txBody>
                    <a:bodyPr/>
                    <a:lstStyle/>
                    <a:p>
                      <a:pPr algn="ctr"/>
                      <a:r>
                        <a:rPr lang="en" altLang="zh-TW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  <a:cs typeface="+mn-cs"/>
                        </a:rPr>
                        <a:t> </a:t>
                      </a:r>
                      <a:r>
                        <a:rPr lang="en" altLang="zh-TW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  <a:cs typeface="+mn-cs"/>
                        </a:rPr>
                        <a:t>Global price (US$)</a:t>
                      </a:r>
                      <a:endParaRPr lang="zh-TW" altLang="en-US" sz="1200" b="1">
                        <a:solidFill>
                          <a:schemeClr val="tx1"/>
                        </a:solidFill>
                        <a:latin typeface="Aptos" panose="020B0004020202020204" pitchFamily="34" charset="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$150–180 / test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$300–450 / test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$180–220 / test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$100–150 / test</a:t>
                      </a:r>
                    </a:p>
                  </a:txBody>
                  <a:tcPr marL="47625" marR="476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600" b="1" dirty="0">
                          <a:solidFill>
                            <a:srgbClr val="FF0000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Target: &lt;$100 / test</a:t>
                      </a:r>
                    </a:p>
                  </a:txBody>
                  <a:tcPr marL="47625" marR="47625" marT="9525" marB="9525" anchor="ctr">
                    <a:solidFill>
                      <a:srgbClr val="FFF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014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4722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485457" y="1420835"/>
            <a:ext cx="11354822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  <a:cs typeface="DM Sans" pitchFamily="34" charset="-120"/>
              </a:rPr>
              <a:t>A strategic dual-track approach to regulatory approval: securing Class I registration while advancing Class II clinical validation for sepsis diagnostics.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85455" y="1768425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  <a:cs typeface="DM Sans" pitchFamily="34" charset="-120"/>
              </a:rPr>
              <a:t>透過一類與二類醫材雙軌策略，建立病原體（敗血症）檢測平台的法規與商業化路徑。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18" name="標題 17">
            <a:extLst>
              <a:ext uri="{FF2B5EF4-FFF2-40B4-BE49-F238E27FC236}">
                <a16:creationId xmlns:a16="http://schemas.microsoft.com/office/drawing/2014/main" id="{835E9F17-5A0B-095B-9078-69957F882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546" y="514588"/>
            <a:ext cx="11354822" cy="507206"/>
          </a:xfrm>
        </p:spPr>
        <p:txBody>
          <a:bodyPr/>
          <a:lstStyle/>
          <a:p>
            <a:r>
              <a:rPr lang="en-US" altLang="zh-TW" dirty="0">
                <a:solidFill>
                  <a:srgbClr val="279AAF"/>
                </a:solidFill>
                <a:latin typeface="Aptos" panose="020B0004020202020204" pitchFamily="34" charset="0"/>
                <a:cs typeface="PT Serif" pitchFamily="34" charset="-120"/>
              </a:rPr>
              <a:t>Pathogen (Sepsis) Platform –  Roadmap</a:t>
            </a:r>
            <a:endParaRPr lang="zh-TW" altLang="en-US">
              <a:solidFill>
                <a:srgbClr val="279AAF"/>
              </a:solidFill>
              <a:latin typeface="Aptos" panose="020B0004020202020204" pitchFamily="34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8D1A9AC-952B-20FB-49AF-F1DCEE649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610774"/>
              </p:ext>
            </p:extLst>
          </p:nvPr>
        </p:nvGraphicFramePr>
        <p:xfrm>
          <a:off x="39191" y="3648788"/>
          <a:ext cx="12089309" cy="2280862"/>
        </p:xfrm>
        <a:graphic>
          <a:graphicData uri="http://schemas.openxmlformats.org/drawingml/2006/table">
            <a:tbl>
              <a:tblPr/>
              <a:tblGrid>
                <a:gridCol w="887566">
                  <a:extLst>
                    <a:ext uri="{9D8B030D-6E8A-4147-A177-3AD203B41FA5}">
                      <a16:colId xmlns:a16="http://schemas.microsoft.com/office/drawing/2014/main" val="2084727046"/>
                    </a:ext>
                  </a:extLst>
                </a:gridCol>
                <a:gridCol w="654908">
                  <a:extLst>
                    <a:ext uri="{9D8B030D-6E8A-4147-A177-3AD203B41FA5}">
                      <a16:colId xmlns:a16="http://schemas.microsoft.com/office/drawing/2014/main" val="2221005738"/>
                    </a:ext>
                  </a:extLst>
                </a:gridCol>
                <a:gridCol w="1248032">
                  <a:extLst>
                    <a:ext uri="{9D8B030D-6E8A-4147-A177-3AD203B41FA5}">
                      <a16:colId xmlns:a16="http://schemas.microsoft.com/office/drawing/2014/main" val="3108420723"/>
                    </a:ext>
                  </a:extLst>
                </a:gridCol>
                <a:gridCol w="1618735">
                  <a:extLst>
                    <a:ext uri="{9D8B030D-6E8A-4147-A177-3AD203B41FA5}">
                      <a16:colId xmlns:a16="http://schemas.microsoft.com/office/drawing/2014/main" val="353672032"/>
                    </a:ext>
                  </a:extLst>
                </a:gridCol>
                <a:gridCol w="2125363">
                  <a:extLst>
                    <a:ext uri="{9D8B030D-6E8A-4147-A177-3AD203B41FA5}">
                      <a16:colId xmlns:a16="http://schemas.microsoft.com/office/drawing/2014/main" val="2918832745"/>
                    </a:ext>
                  </a:extLst>
                </a:gridCol>
                <a:gridCol w="3980794">
                  <a:extLst>
                    <a:ext uri="{9D8B030D-6E8A-4147-A177-3AD203B41FA5}">
                      <a16:colId xmlns:a16="http://schemas.microsoft.com/office/drawing/2014/main" val="3593988911"/>
                    </a:ext>
                  </a:extLst>
                </a:gridCol>
                <a:gridCol w="458289">
                  <a:extLst>
                    <a:ext uri="{9D8B030D-6E8A-4147-A177-3AD203B41FA5}">
                      <a16:colId xmlns:a16="http://schemas.microsoft.com/office/drawing/2014/main" val="2938117770"/>
                    </a:ext>
                  </a:extLst>
                </a:gridCol>
                <a:gridCol w="1115622">
                  <a:extLst>
                    <a:ext uri="{9D8B030D-6E8A-4147-A177-3AD203B41FA5}">
                      <a16:colId xmlns:a16="http://schemas.microsoft.com/office/drawing/2014/main" val="4123455152"/>
                    </a:ext>
                  </a:extLst>
                </a:gridCol>
              </a:tblGrid>
              <a:tr h="29247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000" b="1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Classification</a:t>
                      </a:r>
                      <a:endParaRPr lang="en" sz="10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Microsoft JhengHei" panose="020B0604030504040204" pitchFamily="34" charset="-120"/>
                      </a:endParaRPr>
                    </a:p>
                  </a:txBody>
                  <a:tcPr marL="11386" marR="11386" marT="2277" marB="2277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000" b="1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Code</a:t>
                      </a:r>
                      <a:endParaRPr lang="en" sz="10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Microsoft JhengHei" panose="020B0604030504040204" pitchFamily="34" charset="-120"/>
                      </a:endParaRPr>
                    </a:p>
                  </a:txBody>
                  <a:tcPr marL="11386" marR="11386" marT="2277" marB="2277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000" b="1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Company Product</a:t>
                      </a:r>
                      <a:endParaRPr lang="en" sz="10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Microsoft JhengHei" panose="020B0604030504040204" pitchFamily="34" charset="-120"/>
                      </a:endParaRPr>
                    </a:p>
                  </a:txBody>
                  <a:tcPr marL="11386" marR="11386" marT="2277" marB="2277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000" b="1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Chinese Name</a:t>
                      </a:r>
                      <a:endParaRPr lang="en" sz="10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Microsoft JhengHei" panose="020B0604030504040204" pitchFamily="34" charset="-120"/>
                      </a:endParaRPr>
                    </a:p>
                  </a:txBody>
                  <a:tcPr marL="11386" marR="11386" marT="2277" marB="2277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000" b="1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English Name</a:t>
                      </a:r>
                      <a:endParaRPr lang="en" sz="10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Microsoft JhengHei" panose="020B0604030504040204" pitchFamily="34" charset="-120"/>
                      </a:endParaRPr>
                    </a:p>
                  </a:txBody>
                  <a:tcPr marL="11386" marR="11386" marT="2277" marB="2277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000" b="1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Key Description (Summary)</a:t>
                      </a:r>
                      <a:endParaRPr lang="en" sz="10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Microsoft JhengHei" panose="020B0604030504040204" pitchFamily="34" charset="-120"/>
                      </a:endParaRPr>
                    </a:p>
                  </a:txBody>
                  <a:tcPr marL="11386" marR="11386" marT="2277" marB="2277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000" b="1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Level</a:t>
                      </a:r>
                      <a:endParaRPr lang="en" sz="10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Microsoft JhengHei" panose="020B0604030504040204" pitchFamily="34" charset="-120"/>
                      </a:endParaRPr>
                    </a:p>
                  </a:txBody>
                  <a:tcPr marL="11386" marR="11386" marT="2277" marB="2277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000" b="1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Special Regulatory Requirement</a:t>
                      </a:r>
                      <a:endParaRPr lang="en" sz="10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Microsoft JhengHei" panose="020B0604030504040204" pitchFamily="34" charset="-120"/>
                      </a:endParaRPr>
                    </a:p>
                  </a:txBody>
                  <a:tcPr marL="11386" marR="11386" marT="2277" marB="2277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881200"/>
                  </a:ext>
                </a:extLst>
              </a:tr>
              <a:tr h="304680">
                <a:tc rowSpan="2"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  <a:buNone/>
                      </a:pPr>
                      <a:r>
                        <a:rPr lang="en" altLang="zh-TW" sz="1000" b="1" dirty="0"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Class I</a:t>
                      </a:r>
                      <a:endParaRPr lang="en-US" sz="1000" b="1" i="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Microsoft JhengHei" panose="020B0604030504040204" pitchFamily="34" charset="-120"/>
                        <a:cs typeface="Arial"/>
                      </a:endParaRPr>
                    </a:p>
                  </a:txBody>
                  <a:tcPr marL="60342" marR="60342" marT="30171" marB="30171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  <a:buNone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  <a:cs typeface="Arial"/>
                        </a:rPr>
                        <a:t>C.2660 </a:t>
                      </a:r>
                      <a:r>
                        <a:rPr lang="en-US" sz="1000" b="1" i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  <a:cs typeface="Arial"/>
                        </a:rPr>
                        <a:t>​</a:t>
                      </a:r>
                    </a:p>
                  </a:txBody>
                  <a:tcPr marL="60342" marR="60342" marT="30171" marB="30171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  <a:cs typeface="Arial"/>
                        </a:rPr>
                        <a:t>Signal Chip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Microsoft JhengHei" panose="020B0604030504040204" pitchFamily="34" charset="-120"/>
                        <a:cs typeface="Arial"/>
                      </a:endParaRPr>
                    </a:p>
                    <a:p>
                      <a:pPr algn="ctr" fontAlgn="base">
                        <a:lnSpc>
                          <a:spcPts val="1425"/>
                        </a:lnSpc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  <a:cs typeface="Arial"/>
                        </a:rPr>
                        <a:t>( </a:t>
                      </a:r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  <a:cs typeface="Arial"/>
                        </a:rPr>
                        <a:t>E. coli 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  <a:cs typeface="Arial"/>
                        </a:rPr>
                        <a:t>)</a:t>
                      </a:r>
                      <a:r>
                        <a:rPr lang="en-US" altLang="zh-TW" sz="1000" b="0" i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  <a:cs typeface="Arial"/>
                        </a:rPr>
                        <a:t>​</a:t>
                      </a:r>
                    </a:p>
                  </a:txBody>
                  <a:tcPr marL="60342" marR="60342" marT="30171" marB="30171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微生物鑑別及測定器材</a:t>
                      </a:r>
                      <a:r>
                        <a:rPr lang="zh-TW" altLang="en-US" sz="10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​</a:t>
                      </a:r>
                    </a:p>
                  </a:txBody>
                  <a:tcPr marL="60342" marR="60342" marT="30171" marB="30171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  <a:cs typeface="Arial"/>
                        </a:rPr>
                        <a:t>Microorganism differentiation and identification device</a:t>
                      </a:r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  <a:cs typeface="Arial"/>
                        </a:rPr>
                        <a:t>​</a:t>
                      </a:r>
                    </a:p>
                  </a:txBody>
                  <a:tcPr marL="60342" marR="60342" marT="30171" marB="30171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00" dirty="0"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Used for differentiation and identification of specific microorganisms to support clinical diagnosis; designed for single-analyte detection.</a:t>
                      </a:r>
                    </a:p>
                  </a:txBody>
                  <a:tcPr marL="11386" marR="11386" marT="2277" marB="2277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  <a:cs typeface="Arial"/>
                        </a:rPr>
                        <a:t>1</a:t>
                      </a:r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  <a:cs typeface="Arial"/>
                        </a:rPr>
                        <a:t>​</a:t>
                      </a:r>
                    </a:p>
                  </a:txBody>
                  <a:tcPr marL="60342" marR="60342" marT="30171" marB="30171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altLang="zh-TW" sz="800" dirty="0"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Manufacturing site inspection required</a:t>
                      </a:r>
                    </a:p>
                  </a:txBody>
                  <a:tcPr marL="60342" marR="60342" marT="30171" marB="30171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741798"/>
                  </a:ext>
                </a:extLst>
              </a:tr>
              <a:tr h="488074">
                <a:tc vMerge="1">
                  <a:txBody>
                    <a:bodyPr/>
                    <a:lstStyle/>
                    <a:p>
                      <a:pPr lvl="0" algn="ctr">
                        <a:lnSpc>
                          <a:spcPts val="1425"/>
                        </a:lnSpc>
                        <a:buNone/>
                      </a:pPr>
                      <a:endParaRPr lang="en-US" sz="1000" b="1" i="0" u="none" strike="noStrike" kern="12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Microsoft JhengHei" panose="020B0604030504040204" pitchFamily="34" charset="-120"/>
                        <a:cs typeface="Arial"/>
                      </a:endParaRPr>
                    </a:p>
                  </a:txBody>
                  <a:tcPr marL="60342" marR="60342" marT="30171" marB="30171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425"/>
                        </a:lnSpc>
                        <a:buNone/>
                      </a:pPr>
                      <a:r>
                        <a:rPr lang="en-US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  <a:cs typeface="Arial"/>
                        </a:rPr>
                        <a:t>A.2170</a:t>
                      </a:r>
                    </a:p>
                  </a:txBody>
                  <a:tcPr marL="60342" marR="60342" marT="30171" marB="30171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425"/>
                        </a:lnSpc>
                        <a:buNone/>
                      </a:pPr>
                      <a:r>
                        <a:rPr lang="zh-TW" altLang="en-US" sz="10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  <a:cs typeface="Arial"/>
                        </a:rPr>
                        <a:t>Reader</a:t>
                      </a:r>
                      <a:endParaRPr lang="en-US" altLang="zh-TW" sz="1000" b="0" i="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Microsoft JhengHei" panose="020B0604030504040204" pitchFamily="34" charset="-120"/>
                        <a:cs typeface="Arial"/>
                      </a:endParaRPr>
                    </a:p>
                    <a:p>
                      <a:pPr lvl="0" algn="ctr">
                        <a:lnSpc>
                          <a:spcPts val="1425"/>
                        </a:lnSpc>
                        <a:buNone/>
                      </a:pPr>
                      <a:r>
                        <a:rPr lang="en-US" altLang="zh-TW" sz="1000" b="0" i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  <a:cs typeface="Arial"/>
                        </a:rPr>
                        <a:t>Angelica - </a:t>
                      </a:r>
                      <a:r>
                        <a:rPr lang="en-US" altLang="zh-TW" sz="1000" b="0" i="1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  <a:cs typeface="Arial"/>
                        </a:rPr>
                        <a:t>E. coli</a:t>
                      </a:r>
                      <a:endParaRPr lang="zh-TW" altLang="en-US" sz="1000" b="0" i="1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Microsoft JhengHei" panose="020B0604030504040204" pitchFamily="34" charset="-120"/>
                        <a:cs typeface="Arial"/>
                      </a:endParaRPr>
                    </a:p>
                  </a:txBody>
                  <a:tcPr marL="60342" marR="60342" marT="30171" marB="30171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fontAlgn="base" latinLnBrk="0" hangingPunct="1">
                        <a:lnSpc>
                          <a:spcPts val="1425"/>
                        </a:lnSpc>
                        <a:buNone/>
                      </a:pPr>
                      <a:r>
                        <a:rPr lang="zh-TW" altLang="en-US" sz="1000" b="0" i="0" u="none" strike="noStrike" kern="1200" noProof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臨床使用微量化學分析儀</a:t>
                      </a:r>
                      <a:endParaRPr lang="zh-TW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0342" marR="60342" marT="30171" marB="30171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fontAlgn="base" latinLnBrk="0" hangingPunct="1">
                        <a:lnSpc>
                          <a:spcPts val="1425"/>
                        </a:lnSpc>
                        <a:buNone/>
                      </a:pPr>
                      <a:r>
                        <a:rPr lang="en-US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Micro chemistry analyzer for clinical use</a:t>
                      </a:r>
                      <a:endParaRPr lang="zh-TW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0342" marR="60342" marT="30171" marB="30171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00" dirty="0"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Automated analyzer for clinical samples, integrating signal measurement and data processing; used with single-target detection chips.</a:t>
                      </a:r>
                    </a:p>
                  </a:txBody>
                  <a:tcPr marL="11386" marR="11386" marT="2277" marB="2277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0342" marR="60342" marT="30171" marB="30171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425"/>
                        </a:lnSpc>
                        <a:buNone/>
                      </a:pPr>
                      <a:endParaRPr lang="zh-TW" altLang="en-US" sz="800" b="1" i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Microsoft JhengHei" panose="020B0604030504040204" pitchFamily="34" charset="-120"/>
                        <a:cs typeface="Arial"/>
                      </a:endParaRPr>
                    </a:p>
                  </a:txBody>
                  <a:tcPr marL="60342" marR="60342" marT="30171" marB="30171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179573"/>
                  </a:ext>
                </a:extLst>
              </a:tr>
              <a:tr h="401144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altLang="zh-TW" sz="1000" b="1" dirty="0"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Class II</a:t>
                      </a:r>
                      <a:endParaRPr lang="en" sz="1000" b="1" dirty="0">
                        <a:effectLst/>
                        <a:latin typeface="Aptos" panose="020B0004020202020204" pitchFamily="34" charset="0"/>
                        <a:ea typeface="Microsoft JhengHei" panose="020B0604030504040204" pitchFamily="34" charset="-120"/>
                      </a:endParaRPr>
                    </a:p>
                  </a:txBody>
                  <a:tcPr marL="14198" marR="14198" marT="2840" marB="2840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000" b="1" dirty="0"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C.3365</a:t>
                      </a:r>
                    </a:p>
                  </a:txBody>
                  <a:tcPr marL="14198" marR="14198" marT="2840" marB="2840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000" dirty="0"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SP7 Multiplex chip</a:t>
                      </a:r>
                    </a:p>
                  </a:txBody>
                  <a:tcPr marL="14198" marR="14198" marT="2840" marB="2840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TW" altLang="en-US" sz="1000"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辨識陽性血液培養中微生物與抗藥性標記之多標的核酸檢驗試劑</a:t>
                      </a:r>
                    </a:p>
                  </a:txBody>
                  <a:tcPr marL="14198" marR="14198" marT="2840" marB="2840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" sz="1000" dirty="0"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Multiplex nucleic acid assay for identification of microorganisms and resistance markers from positive blood cultures</a:t>
                      </a:r>
                    </a:p>
                  </a:txBody>
                  <a:tcPr marL="14198" marR="14198" marT="2840" marB="2840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00" dirty="0"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Multiplex nucleic acid assay for simultaneous identification of multiple pathogens and antimicrobial resistance markers from positive blood cultures.</a:t>
                      </a:r>
                    </a:p>
                  </a:txBody>
                  <a:tcPr marL="11386" marR="11386" marT="2277" marB="2277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sz="1000" dirty="0"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2</a:t>
                      </a:r>
                    </a:p>
                  </a:txBody>
                  <a:tcPr marL="14198" marR="14198" marT="2840" marB="2840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800" dirty="0"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Performance validation and system-level review required</a:t>
                      </a:r>
                      <a:br>
                        <a:rPr lang="zh-TW" altLang="en-US" sz="800" b="1"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</a:br>
                      <a:endParaRPr lang="zh-TW" altLang="en-US" sz="800" b="1">
                        <a:effectLst/>
                        <a:latin typeface="Aptos" panose="020B0004020202020204" pitchFamily="34" charset="0"/>
                        <a:ea typeface="Microsoft JhengHei" panose="020B0604030504040204" pitchFamily="34" charset="-120"/>
                      </a:endParaRPr>
                    </a:p>
                    <a:p>
                      <a:pPr>
                        <a:buNone/>
                      </a:pPr>
                      <a:br>
                        <a:rPr lang="zh-TW" altLang="en-US" sz="800" b="1"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</a:br>
                      <a:endParaRPr lang="zh-TW" altLang="en-US" sz="800" b="1">
                        <a:effectLst/>
                        <a:latin typeface="Aptos" panose="020B0004020202020204" pitchFamily="34" charset="0"/>
                        <a:ea typeface="Microsoft JhengHei" panose="020B0604030504040204" pitchFamily="34" charset="-120"/>
                      </a:endParaRPr>
                    </a:p>
                  </a:txBody>
                  <a:tcPr marL="14198" marR="14198" marT="2840" marB="2840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676772"/>
                  </a:ext>
                </a:extLst>
              </a:tr>
              <a:tr h="401144">
                <a:tc v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en" sz="1000" dirty="0">
                        <a:effectLst/>
                        <a:latin typeface="Aptos" panose="020B0004020202020204" pitchFamily="34" charset="0"/>
                        <a:ea typeface="Microsoft JhengHei" panose="020B0604030504040204" pitchFamily="34" charset="-120"/>
                      </a:endParaRPr>
                    </a:p>
                  </a:txBody>
                  <a:tcPr marL="14198" marR="14198" marT="2840" marB="2840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000" b="1" dirty="0"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A.2570</a:t>
                      </a:r>
                    </a:p>
                  </a:txBody>
                  <a:tcPr marL="14198" marR="14198" marT="2840" marB="2840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000" dirty="0"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Reader </a:t>
                      </a:r>
                    </a:p>
                    <a:p>
                      <a:pPr algn="ctr">
                        <a:buNone/>
                      </a:pPr>
                      <a:r>
                        <a:rPr lang="en" sz="1000" dirty="0"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Angeilca- SP7 Multiplex</a:t>
                      </a:r>
                    </a:p>
                  </a:txBody>
                  <a:tcPr marL="14198" marR="14198" marT="2840" marB="2840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TW" altLang="en-US" sz="1000"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臨床多標的檢測系統儀器</a:t>
                      </a:r>
                    </a:p>
                  </a:txBody>
                  <a:tcPr marL="14198" marR="14198" marT="2840" marB="2840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" sz="1000" dirty="0"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Instrumentation for clinical multiplex test systems</a:t>
                      </a:r>
                    </a:p>
                  </a:txBody>
                  <a:tcPr marL="14198" marR="14198" marT="2840" marB="2840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00" dirty="0">
                          <a:effectLst/>
                          <a:latin typeface="Aptos" panose="020B0004020202020204" pitchFamily="34" charset="0"/>
                          <a:ea typeface="Microsoft JhengHei" panose="020B0604030504040204" pitchFamily="34" charset="-120"/>
                        </a:rPr>
                        <a:t>Integrated clinical testing system supporting multiplex detection, including signal acquisition, data processing, and result interpretation.</a:t>
                      </a:r>
                    </a:p>
                  </a:txBody>
                  <a:tcPr marL="11386" marR="11386" marT="2277" marB="2277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4198" marR="14198" marT="2840" marB="2840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4198" marR="14198" marT="2840" marB="2840" anchor="ctr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08853"/>
                  </a:ext>
                </a:extLst>
              </a:tr>
            </a:tbl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399473C9-671B-CE46-202E-945353A78CB9}"/>
              </a:ext>
            </a:extLst>
          </p:cNvPr>
          <p:cNvSpPr/>
          <p:nvPr/>
        </p:nvSpPr>
        <p:spPr>
          <a:xfrm>
            <a:off x="60332" y="2691347"/>
            <a:ext cx="12107516" cy="836404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EDB6142-452A-19D7-E56D-9A4225E61368}"/>
              </a:ext>
            </a:extLst>
          </p:cNvPr>
          <p:cNvSpPr/>
          <p:nvPr/>
        </p:nvSpPr>
        <p:spPr>
          <a:xfrm>
            <a:off x="51209" y="1452403"/>
            <a:ext cx="12107516" cy="123894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565EB252-A2A0-C4A9-3BB5-9EFF32B57B92}"/>
              </a:ext>
            </a:extLst>
          </p:cNvPr>
          <p:cNvSpPr/>
          <p:nvPr/>
        </p:nvSpPr>
        <p:spPr>
          <a:xfrm>
            <a:off x="3149496" y="1063715"/>
            <a:ext cx="9000000" cy="411480"/>
          </a:xfrm>
          <a:prstGeom prst="rect">
            <a:avLst/>
          </a:prstGeom>
          <a:solidFill>
            <a:srgbClr val="FFFFFF"/>
          </a:solidFill>
          <a:ln w="6350">
            <a:solidFill>
              <a:srgbClr val="DADA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EC530912-8187-AD2D-E16E-7B16E2188736}"/>
              </a:ext>
            </a:extLst>
          </p:cNvPr>
          <p:cNvSpPr/>
          <p:nvPr/>
        </p:nvSpPr>
        <p:spPr>
          <a:xfrm>
            <a:off x="3831886" y="1063715"/>
            <a:ext cx="914" cy="2468880"/>
          </a:xfrm>
          <a:prstGeom prst="rect">
            <a:avLst/>
          </a:prstGeom>
          <a:solidFill>
            <a:srgbClr val="F6F6F6"/>
          </a:solidFill>
          <a:ln w="6350">
            <a:solidFill>
              <a:srgbClr val="DADA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CAED8DD8-CB14-17A8-9F9E-88AAE6961F86}"/>
              </a:ext>
            </a:extLst>
          </p:cNvPr>
          <p:cNvSpPr txBox="1"/>
          <p:nvPr/>
        </p:nvSpPr>
        <p:spPr>
          <a:xfrm>
            <a:off x="3866651" y="1063715"/>
            <a:ext cx="62388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2026Q1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F3422D43-4FCD-938D-597C-B0D3684CDEB4}"/>
              </a:ext>
            </a:extLst>
          </p:cNvPr>
          <p:cNvSpPr/>
          <p:nvPr/>
        </p:nvSpPr>
        <p:spPr>
          <a:xfrm>
            <a:off x="4525306" y="1063715"/>
            <a:ext cx="914" cy="2468880"/>
          </a:xfrm>
          <a:prstGeom prst="rect">
            <a:avLst/>
          </a:prstGeom>
          <a:solidFill>
            <a:srgbClr val="F6F6F6"/>
          </a:solidFill>
          <a:ln w="6350">
            <a:solidFill>
              <a:srgbClr val="DADA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61CE63AD-CFDB-6645-2070-03DA68CF0153}"/>
              </a:ext>
            </a:extLst>
          </p:cNvPr>
          <p:cNvSpPr txBox="1"/>
          <p:nvPr/>
        </p:nvSpPr>
        <p:spPr>
          <a:xfrm>
            <a:off x="4560071" y="1063715"/>
            <a:ext cx="62388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2026Q2</a:t>
            </a: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DE1049BE-3775-FDE1-1F4E-7DC92DAB6F48}"/>
              </a:ext>
            </a:extLst>
          </p:cNvPr>
          <p:cNvSpPr/>
          <p:nvPr/>
        </p:nvSpPr>
        <p:spPr>
          <a:xfrm>
            <a:off x="5218726" y="1063715"/>
            <a:ext cx="914" cy="2468880"/>
          </a:xfrm>
          <a:prstGeom prst="rect">
            <a:avLst/>
          </a:prstGeom>
          <a:solidFill>
            <a:srgbClr val="F6F6F6"/>
          </a:solidFill>
          <a:ln w="6350">
            <a:solidFill>
              <a:srgbClr val="DADA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B956444F-2A07-07AF-DFCA-D064DF83CC6D}"/>
              </a:ext>
            </a:extLst>
          </p:cNvPr>
          <p:cNvSpPr txBox="1"/>
          <p:nvPr/>
        </p:nvSpPr>
        <p:spPr>
          <a:xfrm>
            <a:off x="5253491" y="1063715"/>
            <a:ext cx="62388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2026Q3</a:t>
            </a: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08FD83DB-CEE4-6C31-AB6D-BD985DC05086}"/>
              </a:ext>
            </a:extLst>
          </p:cNvPr>
          <p:cNvSpPr/>
          <p:nvPr/>
        </p:nvSpPr>
        <p:spPr>
          <a:xfrm>
            <a:off x="5912146" y="1063715"/>
            <a:ext cx="914" cy="2468880"/>
          </a:xfrm>
          <a:prstGeom prst="rect">
            <a:avLst/>
          </a:prstGeom>
          <a:solidFill>
            <a:srgbClr val="F6F6F6"/>
          </a:solidFill>
          <a:ln w="6350">
            <a:solidFill>
              <a:srgbClr val="DADA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338902AD-B4C2-32F8-57DB-2AB02586CA17}"/>
              </a:ext>
            </a:extLst>
          </p:cNvPr>
          <p:cNvSpPr txBox="1"/>
          <p:nvPr/>
        </p:nvSpPr>
        <p:spPr>
          <a:xfrm>
            <a:off x="5946911" y="1063715"/>
            <a:ext cx="62388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2026Q4</a:t>
            </a:r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F2D1172E-3ADE-0FC4-49BA-7EC57BEA5D0C}"/>
              </a:ext>
            </a:extLst>
          </p:cNvPr>
          <p:cNvSpPr/>
          <p:nvPr/>
        </p:nvSpPr>
        <p:spPr>
          <a:xfrm>
            <a:off x="6605566" y="1063715"/>
            <a:ext cx="914" cy="2468880"/>
          </a:xfrm>
          <a:prstGeom prst="rect">
            <a:avLst/>
          </a:prstGeom>
          <a:solidFill>
            <a:srgbClr val="F6F6F6"/>
          </a:solidFill>
          <a:ln w="6350">
            <a:solidFill>
              <a:srgbClr val="DADA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5D74ED54-913E-3CBE-381D-476FCD1C7784}"/>
              </a:ext>
            </a:extLst>
          </p:cNvPr>
          <p:cNvSpPr txBox="1"/>
          <p:nvPr/>
        </p:nvSpPr>
        <p:spPr>
          <a:xfrm>
            <a:off x="6640331" y="1063715"/>
            <a:ext cx="62388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2027Q1</a:t>
            </a: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F3FE42CE-3C1D-138B-6826-3E913ABF2F2B}"/>
              </a:ext>
            </a:extLst>
          </p:cNvPr>
          <p:cNvSpPr/>
          <p:nvPr/>
        </p:nvSpPr>
        <p:spPr>
          <a:xfrm>
            <a:off x="7298986" y="1063715"/>
            <a:ext cx="914" cy="2468880"/>
          </a:xfrm>
          <a:prstGeom prst="rect">
            <a:avLst/>
          </a:prstGeom>
          <a:solidFill>
            <a:srgbClr val="F6F6F6"/>
          </a:solidFill>
          <a:ln w="6350">
            <a:solidFill>
              <a:srgbClr val="DADA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611A52F4-2887-E271-D3B2-3930BD857E9A}"/>
              </a:ext>
            </a:extLst>
          </p:cNvPr>
          <p:cNvSpPr txBox="1"/>
          <p:nvPr/>
        </p:nvSpPr>
        <p:spPr>
          <a:xfrm>
            <a:off x="7333751" y="1063715"/>
            <a:ext cx="62388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2027Q2</a:t>
            </a:r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CC49C65E-0314-9804-D928-49BACFB36E3B}"/>
              </a:ext>
            </a:extLst>
          </p:cNvPr>
          <p:cNvSpPr/>
          <p:nvPr/>
        </p:nvSpPr>
        <p:spPr>
          <a:xfrm>
            <a:off x="7992406" y="1063715"/>
            <a:ext cx="914" cy="2468880"/>
          </a:xfrm>
          <a:prstGeom prst="rect">
            <a:avLst/>
          </a:prstGeom>
          <a:solidFill>
            <a:srgbClr val="F6F6F6"/>
          </a:solidFill>
          <a:ln w="6350">
            <a:solidFill>
              <a:srgbClr val="DADA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4930A59B-F30E-F8C0-4228-31479D49A03C}"/>
              </a:ext>
            </a:extLst>
          </p:cNvPr>
          <p:cNvSpPr txBox="1"/>
          <p:nvPr/>
        </p:nvSpPr>
        <p:spPr>
          <a:xfrm>
            <a:off x="8027171" y="1063715"/>
            <a:ext cx="62388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2027Q3</a:t>
            </a:r>
          </a:p>
        </p:txBody>
      </p:sp>
      <p:sp>
        <p:nvSpPr>
          <p:cNvPr id="37" name="Rectangle 18">
            <a:extLst>
              <a:ext uri="{FF2B5EF4-FFF2-40B4-BE49-F238E27FC236}">
                <a16:creationId xmlns:a16="http://schemas.microsoft.com/office/drawing/2014/main" id="{258A21FB-D7CB-78F6-FCF0-D5609922F4DA}"/>
              </a:ext>
            </a:extLst>
          </p:cNvPr>
          <p:cNvSpPr/>
          <p:nvPr/>
        </p:nvSpPr>
        <p:spPr>
          <a:xfrm>
            <a:off x="8685826" y="1063715"/>
            <a:ext cx="914" cy="2468880"/>
          </a:xfrm>
          <a:prstGeom prst="rect">
            <a:avLst/>
          </a:prstGeom>
          <a:solidFill>
            <a:srgbClr val="F6F6F6"/>
          </a:solidFill>
          <a:ln w="6350">
            <a:solidFill>
              <a:srgbClr val="DADA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3CA8494A-B579-6609-569C-478D27C02391}"/>
              </a:ext>
            </a:extLst>
          </p:cNvPr>
          <p:cNvSpPr txBox="1"/>
          <p:nvPr/>
        </p:nvSpPr>
        <p:spPr>
          <a:xfrm>
            <a:off x="8720591" y="1063715"/>
            <a:ext cx="62388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2027Q4</a:t>
            </a:r>
          </a:p>
        </p:txBody>
      </p:sp>
      <p:sp>
        <p:nvSpPr>
          <p:cNvPr id="39" name="Rectangle 20">
            <a:extLst>
              <a:ext uri="{FF2B5EF4-FFF2-40B4-BE49-F238E27FC236}">
                <a16:creationId xmlns:a16="http://schemas.microsoft.com/office/drawing/2014/main" id="{AD4D8120-5A11-0D3D-CA5C-087CD58094AA}"/>
              </a:ext>
            </a:extLst>
          </p:cNvPr>
          <p:cNvSpPr/>
          <p:nvPr/>
        </p:nvSpPr>
        <p:spPr>
          <a:xfrm>
            <a:off x="9379246" y="1063715"/>
            <a:ext cx="914" cy="2468880"/>
          </a:xfrm>
          <a:prstGeom prst="rect">
            <a:avLst/>
          </a:prstGeom>
          <a:solidFill>
            <a:srgbClr val="F6F6F6"/>
          </a:solidFill>
          <a:ln w="6350">
            <a:solidFill>
              <a:srgbClr val="DADA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98B12BA-018B-DA06-DEEE-3648F734507A}"/>
              </a:ext>
            </a:extLst>
          </p:cNvPr>
          <p:cNvSpPr txBox="1"/>
          <p:nvPr/>
        </p:nvSpPr>
        <p:spPr>
          <a:xfrm>
            <a:off x="9414011" y="1063715"/>
            <a:ext cx="62388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2028Q1</a:t>
            </a:r>
          </a:p>
        </p:txBody>
      </p:sp>
      <p:sp>
        <p:nvSpPr>
          <p:cNvPr id="41" name="Rectangle 22">
            <a:extLst>
              <a:ext uri="{FF2B5EF4-FFF2-40B4-BE49-F238E27FC236}">
                <a16:creationId xmlns:a16="http://schemas.microsoft.com/office/drawing/2014/main" id="{4E4995D2-C769-6988-24A2-FE1321026783}"/>
              </a:ext>
            </a:extLst>
          </p:cNvPr>
          <p:cNvSpPr/>
          <p:nvPr/>
        </p:nvSpPr>
        <p:spPr>
          <a:xfrm>
            <a:off x="10072666" y="1063715"/>
            <a:ext cx="914" cy="2468880"/>
          </a:xfrm>
          <a:prstGeom prst="rect">
            <a:avLst/>
          </a:prstGeom>
          <a:solidFill>
            <a:srgbClr val="F6F6F6"/>
          </a:solidFill>
          <a:ln w="6350">
            <a:solidFill>
              <a:srgbClr val="DADA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2008C773-33BC-C656-2BAA-BC891044F0F4}"/>
              </a:ext>
            </a:extLst>
          </p:cNvPr>
          <p:cNvSpPr txBox="1"/>
          <p:nvPr/>
        </p:nvSpPr>
        <p:spPr>
          <a:xfrm>
            <a:off x="10107431" y="1063715"/>
            <a:ext cx="62388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2028Q2</a:t>
            </a:r>
          </a:p>
        </p:txBody>
      </p:sp>
      <p:sp>
        <p:nvSpPr>
          <p:cNvPr id="43" name="Rectangle 24">
            <a:extLst>
              <a:ext uri="{FF2B5EF4-FFF2-40B4-BE49-F238E27FC236}">
                <a16:creationId xmlns:a16="http://schemas.microsoft.com/office/drawing/2014/main" id="{4B417988-157C-3BF0-D64A-91A3A2069C27}"/>
              </a:ext>
            </a:extLst>
          </p:cNvPr>
          <p:cNvSpPr/>
          <p:nvPr/>
        </p:nvSpPr>
        <p:spPr>
          <a:xfrm>
            <a:off x="10766086" y="1063715"/>
            <a:ext cx="914" cy="2468880"/>
          </a:xfrm>
          <a:prstGeom prst="rect">
            <a:avLst/>
          </a:prstGeom>
          <a:solidFill>
            <a:srgbClr val="F6F6F6"/>
          </a:solidFill>
          <a:ln w="6350">
            <a:solidFill>
              <a:srgbClr val="DADA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44" name="TextBox 25">
            <a:extLst>
              <a:ext uri="{FF2B5EF4-FFF2-40B4-BE49-F238E27FC236}">
                <a16:creationId xmlns:a16="http://schemas.microsoft.com/office/drawing/2014/main" id="{F5642E19-7E34-5376-27C4-CD9C7D8764D9}"/>
              </a:ext>
            </a:extLst>
          </p:cNvPr>
          <p:cNvSpPr txBox="1"/>
          <p:nvPr/>
        </p:nvSpPr>
        <p:spPr>
          <a:xfrm>
            <a:off x="10800851" y="1063715"/>
            <a:ext cx="62388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2028Q3</a:t>
            </a:r>
          </a:p>
        </p:txBody>
      </p:sp>
      <p:sp>
        <p:nvSpPr>
          <p:cNvPr id="45" name="Rectangle 26">
            <a:extLst>
              <a:ext uri="{FF2B5EF4-FFF2-40B4-BE49-F238E27FC236}">
                <a16:creationId xmlns:a16="http://schemas.microsoft.com/office/drawing/2014/main" id="{AD482B23-86C7-F916-9A45-A4A8CC69ADBF}"/>
              </a:ext>
            </a:extLst>
          </p:cNvPr>
          <p:cNvSpPr/>
          <p:nvPr/>
        </p:nvSpPr>
        <p:spPr>
          <a:xfrm>
            <a:off x="11459506" y="1063715"/>
            <a:ext cx="914" cy="2468880"/>
          </a:xfrm>
          <a:prstGeom prst="rect">
            <a:avLst/>
          </a:prstGeom>
          <a:solidFill>
            <a:srgbClr val="F6F6F6"/>
          </a:solidFill>
          <a:ln w="6350">
            <a:solidFill>
              <a:srgbClr val="DADA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46" name="TextBox 27">
            <a:extLst>
              <a:ext uri="{FF2B5EF4-FFF2-40B4-BE49-F238E27FC236}">
                <a16:creationId xmlns:a16="http://schemas.microsoft.com/office/drawing/2014/main" id="{3B0DD50E-7BD7-923E-113E-3BE287758034}"/>
              </a:ext>
            </a:extLst>
          </p:cNvPr>
          <p:cNvSpPr txBox="1"/>
          <p:nvPr/>
        </p:nvSpPr>
        <p:spPr>
          <a:xfrm>
            <a:off x="11494271" y="1063715"/>
            <a:ext cx="62388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2028Q4</a:t>
            </a:r>
          </a:p>
        </p:txBody>
      </p:sp>
      <p:sp>
        <p:nvSpPr>
          <p:cNvPr id="47" name="Rectangle 28">
            <a:extLst>
              <a:ext uri="{FF2B5EF4-FFF2-40B4-BE49-F238E27FC236}">
                <a16:creationId xmlns:a16="http://schemas.microsoft.com/office/drawing/2014/main" id="{2477B1D4-CB40-9A29-5F4E-141F936C3048}"/>
              </a:ext>
            </a:extLst>
          </p:cNvPr>
          <p:cNvSpPr/>
          <p:nvPr/>
        </p:nvSpPr>
        <p:spPr>
          <a:xfrm>
            <a:off x="3831886" y="1063715"/>
            <a:ext cx="8321040" cy="2468880"/>
          </a:xfrm>
          <a:prstGeom prst="rect">
            <a:avLst/>
          </a:prstGeom>
          <a:noFill/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49" name="Rectangle 30">
            <a:extLst>
              <a:ext uri="{FF2B5EF4-FFF2-40B4-BE49-F238E27FC236}">
                <a16:creationId xmlns:a16="http://schemas.microsoft.com/office/drawing/2014/main" id="{8CE17FD6-AB59-82FD-257F-5A8C286EA4AC}"/>
              </a:ext>
            </a:extLst>
          </p:cNvPr>
          <p:cNvSpPr/>
          <p:nvPr/>
        </p:nvSpPr>
        <p:spPr>
          <a:xfrm>
            <a:off x="3176791" y="1904963"/>
            <a:ext cx="8964000" cy="4572"/>
          </a:xfrm>
          <a:prstGeom prst="rect">
            <a:avLst/>
          </a:prstGeom>
          <a:solidFill>
            <a:srgbClr val="FCFCFC"/>
          </a:solidFill>
          <a:ln w="6350">
            <a:solidFill>
              <a:srgbClr val="DADA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50" name="Rounded Rectangle 31">
            <a:extLst>
              <a:ext uri="{FF2B5EF4-FFF2-40B4-BE49-F238E27FC236}">
                <a16:creationId xmlns:a16="http://schemas.microsoft.com/office/drawing/2014/main" id="{5B046F1C-86A6-2140-9B17-CCD92A367E49}"/>
              </a:ext>
            </a:extLst>
          </p:cNvPr>
          <p:cNvSpPr/>
          <p:nvPr/>
        </p:nvSpPr>
        <p:spPr>
          <a:xfrm>
            <a:off x="3877606" y="1594067"/>
            <a:ext cx="2016000" cy="216000"/>
          </a:xfrm>
          <a:prstGeom prst="roundRect">
            <a:avLst/>
          </a:prstGeom>
          <a:solidFill>
            <a:srgbClr val="4E73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51" name="TextBox 33">
            <a:extLst>
              <a:ext uri="{FF2B5EF4-FFF2-40B4-BE49-F238E27FC236}">
                <a16:creationId xmlns:a16="http://schemas.microsoft.com/office/drawing/2014/main" id="{C78660A7-48F8-0049-3323-FAD99B065127}"/>
              </a:ext>
            </a:extLst>
          </p:cNvPr>
          <p:cNvSpPr txBox="1"/>
          <p:nvPr/>
        </p:nvSpPr>
        <p:spPr>
          <a:xfrm>
            <a:off x="24152" y="1970439"/>
            <a:ext cx="38394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TFDA｜SP7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Multiplex（Class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 II）</a:t>
            </a:r>
          </a:p>
        </p:txBody>
      </p:sp>
      <p:sp>
        <p:nvSpPr>
          <p:cNvPr id="52" name="Rectangle 34">
            <a:extLst>
              <a:ext uri="{FF2B5EF4-FFF2-40B4-BE49-F238E27FC236}">
                <a16:creationId xmlns:a16="http://schemas.microsoft.com/office/drawing/2014/main" id="{ADA20459-923E-36CF-0FA1-1BDBA4E6B5F2}"/>
              </a:ext>
            </a:extLst>
          </p:cNvPr>
          <p:cNvSpPr/>
          <p:nvPr/>
        </p:nvSpPr>
        <p:spPr>
          <a:xfrm>
            <a:off x="3176790" y="2298155"/>
            <a:ext cx="8964000" cy="4572"/>
          </a:xfrm>
          <a:prstGeom prst="rect">
            <a:avLst/>
          </a:prstGeom>
          <a:solidFill>
            <a:srgbClr val="FCFCFC"/>
          </a:solidFill>
          <a:ln w="6350">
            <a:solidFill>
              <a:srgbClr val="DADA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53" name="Rounded Rectangle 35">
            <a:extLst>
              <a:ext uri="{FF2B5EF4-FFF2-40B4-BE49-F238E27FC236}">
                <a16:creationId xmlns:a16="http://schemas.microsoft.com/office/drawing/2014/main" id="{815BA1E8-7756-1B6A-665B-C67415095C5D}"/>
              </a:ext>
            </a:extLst>
          </p:cNvPr>
          <p:cNvSpPr/>
          <p:nvPr/>
        </p:nvSpPr>
        <p:spPr>
          <a:xfrm>
            <a:off x="4517686" y="1987259"/>
            <a:ext cx="3420000" cy="216000"/>
          </a:xfrm>
          <a:prstGeom prst="roundRect">
            <a:avLst/>
          </a:prstGeom>
          <a:solidFill>
            <a:srgbClr val="4E73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7D849604-06C7-4843-99EF-F7507AFBDF80}"/>
              </a:ext>
            </a:extLst>
          </p:cNvPr>
          <p:cNvSpPr txBox="1"/>
          <p:nvPr/>
        </p:nvSpPr>
        <p:spPr>
          <a:xfrm>
            <a:off x="24152" y="2363631"/>
            <a:ext cx="38394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TFDA｜</a:t>
            </a:r>
            <a:r>
              <a:rPr kumimoji="0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E. coli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 ＆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SP7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AMR（Class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 II）</a:t>
            </a:r>
          </a:p>
        </p:txBody>
      </p:sp>
      <p:sp>
        <p:nvSpPr>
          <p:cNvPr id="55" name="Rectangle 38">
            <a:extLst>
              <a:ext uri="{FF2B5EF4-FFF2-40B4-BE49-F238E27FC236}">
                <a16:creationId xmlns:a16="http://schemas.microsoft.com/office/drawing/2014/main" id="{D1260FCE-CC9B-3ADD-CAD3-F0A415EFD93E}"/>
              </a:ext>
            </a:extLst>
          </p:cNvPr>
          <p:cNvSpPr/>
          <p:nvPr/>
        </p:nvSpPr>
        <p:spPr>
          <a:xfrm>
            <a:off x="3163142" y="2691347"/>
            <a:ext cx="8964000" cy="4572"/>
          </a:xfrm>
          <a:prstGeom prst="rect">
            <a:avLst/>
          </a:prstGeom>
          <a:solidFill>
            <a:srgbClr val="FCFCFC"/>
          </a:solidFill>
          <a:ln w="6350">
            <a:solidFill>
              <a:srgbClr val="DADA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56" name="Rounded Rectangle 39">
            <a:extLst>
              <a:ext uri="{FF2B5EF4-FFF2-40B4-BE49-F238E27FC236}">
                <a16:creationId xmlns:a16="http://schemas.microsoft.com/office/drawing/2014/main" id="{608D9FFC-119D-2F81-1E27-CBCB53F646B8}"/>
              </a:ext>
            </a:extLst>
          </p:cNvPr>
          <p:cNvSpPr/>
          <p:nvPr/>
        </p:nvSpPr>
        <p:spPr>
          <a:xfrm>
            <a:off x="5228886" y="2337587"/>
            <a:ext cx="5400000" cy="216000"/>
          </a:xfrm>
          <a:prstGeom prst="roundRect">
            <a:avLst/>
          </a:prstGeom>
          <a:solidFill>
            <a:srgbClr val="4E73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57" name="Rectangle 42">
            <a:extLst>
              <a:ext uri="{FF2B5EF4-FFF2-40B4-BE49-F238E27FC236}">
                <a16:creationId xmlns:a16="http://schemas.microsoft.com/office/drawing/2014/main" id="{3CBA1416-1F1D-92DA-475B-A14550497B2E}"/>
              </a:ext>
            </a:extLst>
          </p:cNvPr>
          <p:cNvSpPr/>
          <p:nvPr/>
        </p:nvSpPr>
        <p:spPr>
          <a:xfrm>
            <a:off x="3176792" y="3084539"/>
            <a:ext cx="8964000" cy="4572"/>
          </a:xfrm>
          <a:prstGeom prst="rect">
            <a:avLst/>
          </a:prstGeom>
          <a:solidFill>
            <a:srgbClr val="FCFCFC"/>
          </a:solidFill>
          <a:ln w="6350">
            <a:solidFill>
              <a:srgbClr val="DADA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59" name="Rectangle 46">
            <a:extLst>
              <a:ext uri="{FF2B5EF4-FFF2-40B4-BE49-F238E27FC236}">
                <a16:creationId xmlns:a16="http://schemas.microsoft.com/office/drawing/2014/main" id="{BE023E59-BD54-2C5F-832D-ACCD08F3A59A}"/>
              </a:ext>
            </a:extLst>
          </p:cNvPr>
          <p:cNvSpPr/>
          <p:nvPr/>
        </p:nvSpPr>
        <p:spPr>
          <a:xfrm>
            <a:off x="3149494" y="3532323"/>
            <a:ext cx="9000000" cy="0"/>
          </a:xfrm>
          <a:prstGeom prst="rect">
            <a:avLst/>
          </a:prstGeom>
          <a:solidFill>
            <a:srgbClr val="FCFCFC"/>
          </a:solidFill>
          <a:ln w="6350">
            <a:solidFill>
              <a:srgbClr val="DADA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60" name="Rounded Rectangle 47">
            <a:extLst>
              <a:ext uri="{FF2B5EF4-FFF2-40B4-BE49-F238E27FC236}">
                <a16:creationId xmlns:a16="http://schemas.microsoft.com/office/drawing/2014/main" id="{360C474D-B0E2-BAA6-A64F-C5A6D01BE130}"/>
              </a:ext>
            </a:extLst>
          </p:cNvPr>
          <p:cNvSpPr/>
          <p:nvPr/>
        </p:nvSpPr>
        <p:spPr>
          <a:xfrm>
            <a:off x="5272062" y="3175543"/>
            <a:ext cx="6840000" cy="216000"/>
          </a:xfrm>
          <a:prstGeom prst="roundRect">
            <a:avLst/>
          </a:prstGeom>
          <a:solidFill>
            <a:srgbClr val="4E73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66" name="TextBox 54">
            <a:extLst>
              <a:ext uri="{FF2B5EF4-FFF2-40B4-BE49-F238E27FC236}">
                <a16:creationId xmlns:a16="http://schemas.microsoft.com/office/drawing/2014/main" id="{A1249E62-5E9F-79E4-1CEC-86E51F155724}"/>
              </a:ext>
            </a:extLst>
          </p:cNvPr>
          <p:cNvSpPr txBox="1"/>
          <p:nvPr/>
        </p:nvSpPr>
        <p:spPr>
          <a:xfrm>
            <a:off x="5835029" y="1512550"/>
            <a:ext cx="8322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Class I
</a:t>
            </a:r>
            <a:r>
              <a:rPr kumimoji="0" lang="en" altLang="zh-TW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 Registration </a:t>
            </a:r>
            <a:endParaRPr kumimoji="0" sz="9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67" name="Diamond 55">
            <a:extLst>
              <a:ext uri="{FF2B5EF4-FFF2-40B4-BE49-F238E27FC236}">
                <a16:creationId xmlns:a16="http://schemas.microsoft.com/office/drawing/2014/main" id="{CBEC9029-1E07-3B1A-F5A4-E58E32A8BE17}"/>
              </a:ext>
            </a:extLst>
          </p:cNvPr>
          <p:cNvSpPr/>
          <p:nvPr/>
        </p:nvSpPr>
        <p:spPr>
          <a:xfrm>
            <a:off x="5839756" y="1466051"/>
            <a:ext cx="164592" cy="164592"/>
          </a:xfrm>
          <a:prstGeom prst="diamond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68" name="Diamond 57">
            <a:extLst>
              <a:ext uri="{FF2B5EF4-FFF2-40B4-BE49-F238E27FC236}">
                <a16:creationId xmlns:a16="http://schemas.microsoft.com/office/drawing/2014/main" id="{29ED7BB2-232C-D5B7-7B88-4F92AA4F44A1}"/>
              </a:ext>
            </a:extLst>
          </p:cNvPr>
          <p:cNvSpPr/>
          <p:nvPr/>
        </p:nvSpPr>
        <p:spPr>
          <a:xfrm>
            <a:off x="7315956" y="1510787"/>
            <a:ext cx="164592" cy="164592"/>
          </a:xfrm>
          <a:prstGeom prst="diamond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69" name="TextBox 58">
            <a:extLst>
              <a:ext uri="{FF2B5EF4-FFF2-40B4-BE49-F238E27FC236}">
                <a16:creationId xmlns:a16="http://schemas.microsoft.com/office/drawing/2014/main" id="{A619849E-5A82-65C5-216D-A3FCED45DDA8}"/>
              </a:ext>
            </a:extLst>
          </p:cNvPr>
          <p:cNvSpPr txBox="1"/>
          <p:nvPr/>
        </p:nvSpPr>
        <p:spPr>
          <a:xfrm>
            <a:off x="7111154" y="1638803"/>
            <a:ext cx="5741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Class II
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Apply</a:t>
            </a:r>
            <a:endParaRPr kumimoji="0" sz="9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70" name="Diamond 59">
            <a:extLst>
              <a:ext uri="{FF2B5EF4-FFF2-40B4-BE49-F238E27FC236}">
                <a16:creationId xmlns:a16="http://schemas.microsoft.com/office/drawing/2014/main" id="{8653CFA4-87DB-EA5B-609B-2DC8FBD697D2}"/>
              </a:ext>
            </a:extLst>
          </p:cNvPr>
          <p:cNvSpPr/>
          <p:nvPr/>
        </p:nvSpPr>
        <p:spPr>
          <a:xfrm>
            <a:off x="8072876" y="1510787"/>
            <a:ext cx="164592" cy="164592"/>
          </a:xfrm>
          <a:prstGeom prst="diamond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71" name="TextBox 60">
            <a:extLst>
              <a:ext uri="{FF2B5EF4-FFF2-40B4-BE49-F238E27FC236}">
                <a16:creationId xmlns:a16="http://schemas.microsoft.com/office/drawing/2014/main" id="{2C034654-FAF3-D8A1-CD05-3BDBB818C1AD}"/>
              </a:ext>
            </a:extLst>
          </p:cNvPr>
          <p:cNvSpPr txBox="1"/>
          <p:nvPr/>
        </p:nvSpPr>
        <p:spPr>
          <a:xfrm>
            <a:off x="7913760" y="1638803"/>
            <a:ext cx="4828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FDA
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Apply</a:t>
            </a:r>
            <a:endParaRPr kumimoji="0" sz="9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72" name="Rectangle 4">
            <a:extLst>
              <a:ext uri="{FF2B5EF4-FFF2-40B4-BE49-F238E27FC236}">
                <a16:creationId xmlns:a16="http://schemas.microsoft.com/office/drawing/2014/main" id="{88A4953E-8032-5311-A177-B1B81D6518CD}"/>
              </a:ext>
            </a:extLst>
          </p:cNvPr>
          <p:cNvSpPr/>
          <p:nvPr/>
        </p:nvSpPr>
        <p:spPr>
          <a:xfrm>
            <a:off x="3152114" y="1065626"/>
            <a:ext cx="914" cy="2468880"/>
          </a:xfrm>
          <a:prstGeom prst="rect">
            <a:avLst/>
          </a:prstGeom>
          <a:solidFill>
            <a:srgbClr val="F6F6F6"/>
          </a:solidFill>
          <a:ln w="6350">
            <a:solidFill>
              <a:srgbClr val="DADA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73" name="TextBox 5">
            <a:extLst>
              <a:ext uri="{FF2B5EF4-FFF2-40B4-BE49-F238E27FC236}">
                <a16:creationId xmlns:a16="http://schemas.microsoft.com/office/drawing/2014/main" id="{E77EBB9E-A1C1-EA7B-C8B2-1E6D581E9F63}"/>
              </a:ext>
            </a:extLst>
          </p:cNvPr>
          <p:cNvSpPr txBox="1"/>
          <p:nvPr/>
        </p:nvSpPr>
        <p:spPr>
          <a:xfrm>
            <a:off x="3173231" y="1065626"/>
            <a:ext cx="62388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202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5</a:t>
            </a:r>
            <a:r>
              <a:rPr kumimoji="0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Q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4</a:t>
            </a:r>
            <a:endParaRPr kumimoji="0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74" name="Rectangle 6">
            <a:extLst>
              <a:ext uri="{FF2B5EF4-FFF2-40B4-BE49-F238E27FC236}">
                <a16:creationId xmlns:a16="http://schemas.microsoft.com/office/drawing/2014/main" id="{887AFFE2-3243-27D8-B418-C681EED91E27}"/>
              </a:ext>
            </a:extLst>
          </p:cNvPr>
          <p:cNvSpPr/>
          <p:nvPr/>
        </p:nvSpPr>
        <p:spPr>
          <a:xfrm>
            <a:off x="3831886" y="1065626"/>
            <a:ext cx="914" cy="2468880"/>
          </a:xfrm>
          <a:prstGeom prst="rect">
            <a:avLst/>
          </a:prstGeom>
          <a:solidFill>
            <a:srgbClr val="F6F6F6"/>
          </a:solidFill>
          <a:ln w="6350">
            <a:solidFill>
              <a:srgbClr val="DADA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75" name="Rounded Rectangle 43">
            <a:extLst>
              <a:ext uri="{FF2B5EF4-FFF2-40B4-BE49-F238E27FC236}">
                <a16:creationId xmlns:a16="http://schemas.microsoft.com/office/drawing/2014/main" id="{CBC2B802-BA2C-BD48-0AEE-4BC4059CE14A}"/>
              </a:ext>
            </a:extLst>
          </p:cNvPr>
          <p:cNvSpPr/>
          <p:nvPr/>
        </p:nvSpPr>
        <p:spPr>
          <a:xfrm>
            <a:off x="3199186" y="2773643"/>
            <a:ext cx="828000" cy="216000"/>
          </a:xfrm>
          <a:prstGeom prst="roundRect">
            <a:avLst/>
          </a:prstGeom>
          <a:solidFill>
            <a:srgbClr val="4E73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76" name="TextBox 54">
            <a:extLst>
              <a:ext uri="{FF2B5EF4-FFF2-40B4-BE49-F238E27FC236}">
                <a16:creationId xmlns:a16="http://schemas.microsoft.com/office/drawing/2014/main" id="{46F0DEE0-B8DA-EC09-6FCA-61659F81BBEA}"/>
              </a:ext>
            </a:extLst>
          </p:cNvPr>
          <p:cNvSpPr txBox="1"/>
          <p:nvPr/>
        </p:nvSpPr>
        <p:spPr>
          <a:xfrm>
            <a:off x="3780715" y="2591029"/>
            <a:ext cx="153439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Chip </a:t>
            </a:r>
            <a:r>
              <a:rPr kumimoji="0" lang="zh-TW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一類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已經完成Listing</a:t>
            </a:r>
            <a:endParaRPr kumimoji="0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77" name="TextBox 41">
            <a:extLst>
              <a:ext uri="{FF2B5EF4-FFF2-40B4-BE49-F238E27FC236}">
                <a16:creationId xmlns:a16="http://schemas.microsoft.com/office/drawing/2014/main" id="{58EC44EC-0B24-A8FE-954B-BB20F45E852C}"/>
              </a:ext>
            </a:extLst>
          </p:cNvPr>
          <p:cNvSpPr txBox="1"/>
          <p:nvPr/>
        </p:nvSpPr>
        <p:spPr>
          <a:xfrm>
            <a:off x="24151" y="2741438"/>
            <a:ext cx="35990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US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FDA｜Single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 Chip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（</a:t>
            </a:r>
            <a:r>
              <a:rPr kumimoji="0" lang="zh-TW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Manual → Automated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）</a:t>
            </a:r>
          </a:p>
        </p:txBody>
      </p:sp>
      <p:sp>
        <p:nvSpPr>
          <p:cNvPr id="78" name="Diamond 49">
            <a:extLst>
              <a:ext uri="{FF2B5EF4-FFF2-40B4-BE49-F238E27FC236}">
                <a16:creationId xmlns:a16="http://schemas.microsoft.com/office/drawing/2014/main" id="{313F47A8-312A-E50C-256C-6BAC0B8808E1}"/>
              </a:ext>
            </a:extLst>
          </p:cNvPr>
          <p:cNvSpPr/>
          <p:nvPr/>
        </p:nvSpPr>
        <p:spPr>
          <a:xfrm>
            <a:off x="3702788" y="2627107"/>
            <a:ext cx="164592" cy="164592"/>
          </a:xfrm>
          <a:prstGeom prst="diamond">
            <a:avLst/>
          </a:prstGeom>
          <a:solidFill>
            <a:srgbClr val="E74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79" name="Rounded Rectangle 39">
            <a:extLst>
              <a:ext uri="{FF2B5EF4-FFF2-40B4-BE49-F238E27FC236}">
                <a16:creationId xmlns:a16="http://schemas.microsoft.com/office/drawing/2014/main" id="{ECD52EC4-603C-E910-D7B5-AEC3EAD386E7}"/>
              </a:ext>
            </a:extLst>
          </p:cNvPr>
          <p:cNvSpPr/>
          <p:nvPr/>
        </p:nvSpPr>
        <p:spPr>
          <a:xfrm>
            <a:off x="5438438" y="2504275"/>
            <a:ext cx="6660000" cy="1800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SP7 + AMR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80" name="Rounded Rectangle 39">
            <a:extLst>
              <a:ext uri="{FF2B5EF4-FFF2-40B4-BE49-F238E27FC236}">
                <a16:creationId xmlns:a16="http://schemas.microsoft.com/office/drawing/2014/main" id="{92E0CB0D-A6BF-B6C0-6F3F-AE0C2E24B1A2}"/>
              </a:ext>
            </a:extLst>
          </p:cNvPr>
          <p:cNvSpPr/>
          <p:nvPr/>
        </p:nvSpPr>
        <p:spPr>
          <a:xfrm>
            <a:off x="3903935" y="2844457"/>
            <a:ext cx="6984000" cy="18000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Single chip + </a:t>
            </a:r>
            <a:r>
              <a:rPr kumimoji="0" lang="en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Microfluidic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pic>
        <p:nvPicPr>
          <p:cNvPr id="82" name="圖形 81">
            <a:extLst>
              <a:ext uri="{FF2B5EF4-FFF2-40B4-BE49-F238E27FC236}">
                <a16:creationId xmlns:a16="http://schemas.microsoft.com/office/drawing/2014/main" id="{FD8371D8-DE08-DA92-46EC-2DE122F16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0710" b="37904"/>
          <a:stretch>
            <a:fillRect/>
          </a:stretch>
        </p:blipFill>
        <p:spPr>
          <a:xfrm>
            <a:off x="3237213" y="2987792"/>
            <a:ext cx="672668" cy="451100"/>
          </a:xfrm>
          <a:prstGeom prst="rect">
            <a:avLst/>
          </a:prstGeom>
        </p:spPr>
      </p:pic>
      <p:pic>
        <p:nvPicPr>
          <p:cNvPr id="83" name="圖片 82" descr="一張含有 圖形, 藝術 的圖片&#10;&#10;AI 產生的內容可能不正確。">
            <a:extLst>
              <a:ext uri="{FF2B5EF4-FFF2-40B4-BE49-F238E27FC236}">
                <a16:creationId xmlns:a16="http://schemas.microsoft.com/office/drawing/2014/main" id="{36B53D3F-255F-1A9B-E8DA-C9D444F54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123" y="1954564"/>
            <a:ext cx="769265" cy="504000"/>
          </a:xfrm>
          <a:prstGeom prst="rect">
            <a:avLst/>
          </a:prstGeom>
        </p:spPr>
      </p:pic>
      <p:sp>
        <p:nvSpPr>
          <p:cNvPr id="48" name="TextBox 29">
            <a:extLst>
              <a:ext uri="{FF2B5EF4-FFF2-40B4-BE49-F238E27FC236}">
                <a16:creationId xmlns:a16="http://schemas.microsoft.com/office/drawing/2014/main" id="{43BBE335-9564-3CC9-2A7F-4AF6FFF28B2D}"/>
              </a:ext>
            </a:extLst>
          </p:cNvPr>
          <p:cNvSpPr txBox="1"/>
          <p:nvPr/>
        </p:nvSpPr>
        <p:spPr>
          <a:xfrm>
            <a:off x="24151" y="1539147"/>
            <a:ext cx="4920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TFDA｜</a:t>
            </a:r>
            <a:r>
              <a:rPr kumimoji="0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E. coli </a:t>
            </a:r>
            <a:r>
              <a:rPr kumimoji="0" lang="zh-TW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Single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Chip（Class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 I）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                                                    </a:t>
            </a:r>
            <a:r>
              <a:rPr kumimoji="0" lang="en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Registration &amp; Market Launch</a:t>
            </a:r>
            <a:endParaRPr kumimoji="0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58" name="TextBox 45">
            <a:extLst>
              <a:ext uri="{FF2B5EF4-FFF2-40B4-BE49-F238E27FC236}">
                <a16:creationId xmlns:a16="http://schemas.microsoft.com/office/drawing/2014/main" id="{B773A7C6-B7AF-92AF-3F56-4BF0EA19AFDC}"/>
              </a:ext>
            </a:extLst>
          </p:cNvPr>
          <p:cNvSpPr txBox="1"/>
          <p:nvPr/>
        </p:nvSpPr>
        <p:spPr>
          <a:xfrm>
            <a:off x="24152" y="3150015"/>
            <a:ext cx="38394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US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FDA｜Multiplex</a:t>
            </a:r>
            <a:r>
              <a:rPr kumimoji="0" lang="zh-TW" alt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（</a:t>
            </a:r>
            <a:r>
              <a:rPr kumimoji="0" lang="en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Manual → Automated </a:t>
            </a:r>
            <a:r>
              <a:rPr kumimoji="0" lang="zh-TW" alt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Microsoft JhengHei" panose="020B0604030504040204" pitchFamily="34" charset="-120"/>
              </a:rPr>
              <a:t>）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3">
      <a:majorFont>
        <a:latin typeface="Calibri Light"/>
        <a:ea typeface="新細明體"/>
        <a:cs typeface=""/>
      </a:majorFont>
      <a:minorFont>
        <a:latin typeface="Calibri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2013 - 2022 主題">
  <a:themeElements>
    <a:clrScheme name="Office 2013 - 2022 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4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1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3">
      <a:majorFont>
        <a:latin typeface="Calibri Light"/>
        <a:ea typeface="新細明體"/>
        <a:cs typeface=""/>
      </a:majorFont>
      <a:minorFont>
        <a:latin typeface="Calibri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合作對象產品技術" id="{4520581C-B15D-404D-832D-478F9885B9CA}" vid="{B741D6F2-537F-45A8-88F2-0F972C671E67}"/>
    </a:ext>
  </a:extLst>
</a:theme>
</file>

<file path=ppt/theme/theme4.xml><?xml version="1.0" encoding="utf-8"?>
<a:theme xmlns:a="http://schemas.openxmlformats.org/drawingml/2006/main" name="2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3">
      <a:majorFont>
        <a:latin typeface="Calibri Light"/>
        <a:ea typeface="新細明體"/>
        <a:cs typeface=""/>
      </a:majorFont>
      <a:minorFont>
        <a:latin typeface="Calibri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3">
      <a:majorFont>
        <a:latin typeface="Calibri Light"/>
        <a:ea typeface="新細明體"/>
        <a:cs typeface=""/>
      </a:majorFont>
      <a:minorFont>
        <a:latin typeface="Calibri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3">
      <a:majorFont>
        <a:latin typeface="Calibri Light"/>
        <a:ea typeface="新細明體"/>
        <a:cs typeface=""/>
      </a:majorFont>
      <a:minorFont>
        <a:latin typeface="Calibri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3">
      <a:majorFont>
        <a:latin typeface="Calibri Light"/>
        <a:ea typeface="新細明體"/>
        <a:cs typeface=""/>
      </a:majorFont>
      <a:minorFont>
        <a:latin typeface="Calibri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Contents Slide Master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3">
      <a:majorFont>
        <a:latin typeface="Calibri Light"/>
        <a:ea typeface="新細明體"/>
        <a:cs typeface=""/>
      </a:majorFont>
      <a:minorFont>
        <a:latin typeface="Calibri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15410</TotalTime>
  <Words>1695</Words>
  <Application>Microsoft Macintosh PowerPoint</Application>
  <PresentationFormat>寬螢幕</PresentationFormat>
  <Paragraphs>323</Paragraphs>
  <Slides>14</Slides>
  <Notes>7</Notes>
  <HiddenSlides>0</HiddenSlides>
  <MMClips>0</MMClips>
  <ScaleCrop>false</ScaleCrop>
  <HeadingPairs>
    <vt:vector size="8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14</vt:i4>
      </vt:variant>
    </vt:vector>
  </HeadingPairs>
  <TitlesOfParts>
    <vt:vector size="40" baseType="lpstr">
      <vt:lpstr>微軟正黑體</vt:lpstr>
      <vt:lpstr>微軟正黑體</vt:lpstr>
      <vt:lpstr>PMingLiU</vt:lpstr>
      <vt:lpstr>Aptos (本文)</vt:lpstr>
      <vt:lpstr>inter</vt:lpstr>
      <vt:lpstr>Aptos</vt:lpstr>
      <vt:lpstr>Aptos Display</vt:lpstr>
      <vt:lpstr>Arial</vt:lpstr>
      <vt:lpstr>Calibri</vt:lpstr>
      <vt:lpstr>Calibri Light</vt:lpstr>
      <vt:lpstr>Georgia</vt:lpstr>
      <vt:lpstr>Times New Roman</vt:lpstr>
      <vt:lpstr>Wingdings</vt:lpstr>
      <vt:lpstr>1_自訂設計</vt:lpstr>
      <vt:lpstr>自訂設計</vt:lpstr>
      <vt:lpstr>Office 佈景主題</vt:lpstr>
      <vt:lpstr>2_自訂設計</vt:lpstr>
      <vt:lpstr>3_自訂設計</vt:lpstr>
      <vt:lpstr>4_自訂設計</vt:lpstr>
      <vt:lpstr>5_自訂設計</vt:lpstr>
      <vt:lpstr>Contents Slide Master</vt:lpstr>
      <vt:lpstr>6_自訂設計</vt:lpstr>
      <vt:lpstr>Office 2013 - 2022 主題</vt:lpstr>
      <vt:lpstr>4_Office 佈景主題</vt:lpstr>
      <vt:lpstr>Prism 6</vt:lpstr>
      <vt:lpstr>工作表</vt:lpstr>
      <vt:lpstr>PowerPoint 簡報</vt:lpstr>
      <vt:lpstr>Unmet Needs for SEPSIS Diagnostics</vt:lpstr>
      <vt:lpstr>PowerPoint 簡報</vt:lpstr>
      <vt:lpstr>PowerPoint 簡報</vt:lpstr>
      <vt:lpstr>Traction &amp; Validation: Technology De-Risked, Performance Proven</vt:lpstr>
      <vt:lpstr>Third-Party Validation- Cultured clinical whole blood samples  </vt:lpstr>
      <vt:lpstr>Third-Party Validation- Non-cultured clinical whole blood samples  </vt:lpstr>
      <vt:lpstr>PowerPoint 簡報</vt:lpstr>
      <vt:lpstr>Pathogen (Sepsis) Platform –  Roadmap</vt:lpstr>
      <vt:lpstr>PowerPoint 簡報</vt:lpstr>
      <vt:lpstr>Microfluidic Integration as the Enabler for Class II &amp; AMR Platform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Lian-Chin Wang</dc:creator>
  <cp:lastModifiedBy>Apple</cp:lastModifiedBy>
  <cp:revision>517</cp:revision>
  <cp:lastPrinted>2025-08-30T11:39:14Z</cp:lastPrinted>
  <dcterms:created xsi:type="dcterms:W3CDTF">2025-04-15T00:16:11Z</dcterms:created>
  <dcterms:modified xsi:type="dcterms:W3CDTF">2026-01-24T09:28:02Z</dcterms:modified>
</cp:coreProperties>
</file>